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59" r:id="rId2"/>
    <p:sldId id="467" r:id="rId3"/>
    <p:sldId id="489" r:id="rId4"/>
    <p:sldId id="490" r:id="rId5"/>
    <p:sldId id="484" r:id="rId6"/>
    <p:sldId id="491" r:id="rId7"/>
    <p:sldId id="492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1235"/>
    <a:srgbClr val="96BE19"/>
    <a:srgbClr val="A08B14"/>
    <a:srgbClr val="EBEBEB"/>
    <a:srgbClr val="004000"/>
    <a:srgbClr val="9E8913"/>
    <a:srgbClr val="987E02"/>
    <a:srgbClr val="005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ijl, lich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ijl, donker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3500" autoAdjust="0"/>
  </p:normalViewPr>
  <p:slideViewPr>
    <p:cSldViewPr snapToObjects="1">
      <p:cViewPr>
        <p:scale>
          <a:sx n="72" d="100"/>
          <a:sy n="72" d="100"/>
        </p:scale>
        <p:origin x="-25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867673-3ABC-4BB3-9CAF-9074B970EDB6}" type="datetimeFigureOut">
              <a:rPr lang="nl-BE"/>
              <a:pPr>
                <a:defRPr/>
              </a:pPr>
              <a:t>8/10/2012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BF1C14F-51D5-4F66-97FC-3F7EA7104426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83188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2371D2A-506D-4482-8020-6DEC52F1696B}" type="datetimeFigureOut">
              <a:rPr lang="nl-BE"/>
              <a:pPr>
                <a:defRPr/>
              </a:pPr>
              <a:t>8/10/2012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BE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nl-BE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EB2E28D-97AC-4AA5-A8B6-AB609492DD5E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12979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F6583-2BD1-4FBE-B192-31DA1414B074}" type="slidenum">
              <a:rPr lang="nl-BE" smtClean="0"/>
              <a:pPr/>
              <a:t>1</a:t>
            </a:fld>
            <a:endParaRPr lang="nl-B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24C585-0AD5-4D66-AEC8-362F06A5BEBC}" type="slidenum">
              <a:rPr lang="nl-BE" smtClean="0"/>
              <a:pPr/>
              <a:t>2</a:t>
            </a:fld>
            <a:endParaRPr lang="nl-B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24C585-0AD5-4D66-AEC8-362F06A5BEBC}" type="slidenum">
              <a:rPr lang="nl-BE" smtClean="0"/>
              <a:pPr/>
              <a:t>3</a:t>
            </a:fld>
            <a:endParaRPr lang="nl-B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24C585-0AD5-4D66-AEC8-362F06A5BEBC}" type="slidenum">
              <a:rPr lang="nl-BE" smtClean="0"/>
              <a:pPr/>
              <a:t>4</a:t>
            </a:fld>
            <a:endParaRPr lang="nl-B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24C585-0AD5-4D66-AEC8-362F06A5BEBC}" type="slidenum">
              <a:rPr lang="nl-BE" smtClean="0"/>
              <a:pPr/>
              <a:t>5</a:t>
            </a:fld>
            <a:endParaRPr lang="nl-B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24C585-0AD5-4D66-AEC8-362F06A5BEBC}" type="slidenum">
              <a:rPr lang="nl-BE" smtClean="0"/>
              <a:pPr/>
              <a:t>6</a:t>
            </a:fld>
            <a:endParaRPr lang="nl-B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24C585-0AD5-4D66-AEC8-362F06A5BEBC}" type="slidenum">
              <a:rPr lang="nl-BE" smtClean="0"/>
              <a:pPr/>
              <a:t>7</a:t>
            </a:fld>
            <a:endParaRPr lang="nl-B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8183E-D233-4ADB-89B9-76CA1BACDD23}" type="datetime1">
              <a:rPr lang="en-US"/>
              <a:pPr>
                <a:defRPr/>
              </a:pPr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2E365-DF0F-489E-AEFB-D74157567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9960A-EBB5-4730-BF92-BEF25E6DE0D7}" type="datetime1">
              <a:rPr lang="en-US"/>
              <a:pPr>
                <a:defRPr/>
              </a:pPr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F4D14-04D8-4EBF-8B5E-0D9A8B711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F5716-BDB9-49E2-8652-EFE05580E6E7}" type="datetime1">
              <a:rPr lang="en-US"/>
              <a:pPr>
                <a:defRPr/>
              </a:pPr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F7828-4B9C-4DAC-93AA-58A436AAD5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42F75-07CD-45C3-A4B4-9BC1A1C45191}" type="datetime1">
              <a:rPr lang="en-US"/>
              <a:pPr>
                <a:defRPr/>
              </a:pPr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1852A-F942-462E-9C65-B83409051E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241ED-161A-4E4E-9212-E28919806850}" type="datetime1">
              <a:rPr lang="en-US"/>
              <a:pPr>
                <a:defRPr/>
              </a:pPr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BD041-D715-4DB1-97B5-DFE338806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23A6C-9B68-46FF-8B56-8E972CA1F690}" type="datetime1">
              <a:rPr lang="en-US"/>
              <a:pPr>
                <a:defRPr/>
              </a:pPr>
              <a:t>10/8/2012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A3C66-0A83-437F-B14A-76E81C7C4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EA160-EED0-4BC6-9ABD-A9C10EE654D0}" type="datetime1">
              <a:rPr lang="en-US"/>
              <a:pPr>
                <a:defRPr/>
              </a:pPr>
              <a:t>10/8/2012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C952F-DAC7-4CFE-9479-F30A95C1B5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ABA3D-3446-489A-99F5-41C1DB0FB48B}" type="datetime1">
              <a:rPr lang="en-US"/>
              <a:pPr>
                <a:defRPr/>
              </a:pPr>
              <a:t>10/8/2012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E6721-B39B-4247-A098-B55F883C8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90F81-3AE1-4C6C-8734-F6D00F50FF65}" type="datetime1">
              <a:rPr lang="en-US"/>
              <a:pPr>
                <a:defRPr/>
              </a:pPr>
              <a:t>10/8/2012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44E2E-12B9-4DF0-BC2A-C8368B176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EFA9A-E091-4365-B227-3678ADADA483}" type="datetime1">
              <a:rPr lang="en-US"/>
              <a:pPr>
                <a:defRPr/>
              </a:pPr>
              <a:t>10/8/2012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847F3-2C12-4934-8B5B-FE9FE9980D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7E65E-AFCF-4969-B5DF-4225C7EC8F83}" type="datetime1">
              <a:rPr lang="en-US"/>
              <a:pPr>
                <a:defRPr/>
              </a:pPr>
              <a:t>10/8/2012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AC6DC-6BCB-4E13-9E08-7EF95C1F4E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F31F13D-20AE-43CB-8EF3-2A91E8C7CCDB}" type="datetime1">
              <a:rPr lang="en-US"/>
              <a:pPr>
                <a:defRPr/>
              </a:pPr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A98A0B20-6CE7-4728-84D2-75F88257A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11" Type="http://schemas.openxmlformats.org/officeDocument/2006/relationships/image" Target="../media/image4.jpe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oleObject" Target="???" TargetMode="External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jpeg"/><Relationship Id="rId11" Type="http://schemas.openxmlformats.org/officeDocument/2006/relationships/image" Target="../media/image4.jpe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oleObject" Target="???" TargetMode="External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jpeg"/><Relationship Id="rId11" Type="http://schemas.openxmlformats.org/officeDocument/2006/relationships/image" Target="../media/image4.jpe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oleObject" Target="???" TargetMode="External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jpeg"/><Relationship Id="rId11" Type="http://schemas.openxmlformats.org/officeDocument/2006/relationships/image" Target="../media/image4.jpe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oleObject" Target="???" TargetMode="External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jpeg"/><Relationship Id="rId11" Type="http://schemas.openxmlformats.org/officeDocument/2006/relationships/image" Target="../media/image4.jpe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oleObject" Target="???" TargetMode="External"/><Relationship Id="rId9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.jpeg"/><Relationship Id="rId11" Type="http://schemas.openxmlformats.org/officeDocument/2006/relationships/image" Target="../media/image4.jpe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oleObject" Target="???" TargetMode="External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2" descr="napkin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06500"/>
            <a:ext cx="9144000" cy="565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Box 15"/>
          <p:cNvSpPr txBox="1">
            <a:spLocks noChangeArrowheads="1"/>
          </p:cNvSpPr>
          <p:nvPr/>
        </p:nvSpPr>
        <p:spPr bwMode="auto">
          <a:xfrm>
            <a:off x="755576" y="309562"/>
            <a:ext cx="7757864" cy="8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 dirty="0" smtClean="0">
                <a:latin typeface="Helvetica" pitchFamily="-112" charset="0"/>
              </a:rPr>
              <a:t>ETUC-CES Closing Conference</a:t>
            </a:r>
          </a:p>
          <a:p>
            <a:r>
              <a:rPr lang="en-US" sz="2000" b="1" dirty="0" smtClean="0">
                <a:latin typeface="Helvetica" pitchFamily="-112" charset="0"/>
              </a:rPr>
              <a:t>Green workplace Representatives Project – 9</a:t>
            </a:r>
            <a:r>
              <a:rPr lang="en-US" sz="2000" b="1" baseline="30000" dirty="0" smtClean="0">
                <a:latin typeface="Helvetica" pitchFamily="-112" charset="0"/>
              </a:rPr>
              <a:t>th</a:t>
            </a:r>
            <a:r>
              <a:rPr lang="en-US" sz="2000" b="1" dirty="0" smtClean="0">
                <a:latin typeface="Helvetica" pitchFamily="-112" charset="0"/>
              </a:rPr>
              <a:t> Oct 2012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 rot="-60000">
            <a:off x="1139817" y="1430366"/>
            <a:ext cx="6705600" cy="625858"/>
          </a:xfrm>
          <a:prstGeom prst="rect">
            <a:avLst/>
          </a:prstGeom>
          <a:solidFill>
            <a:srgbClr val="31859C"/>
          </a:solidFill>
          <a:ln w="9525">
            <a:noFill/>
            <a:miter lim="800000"/>
            <a:headEnd/>
            <a:tailEnd/>
          </a:ln>
          <a:effectLst>
            <a:outerShdw dist="38100" dir="12839998" algn="tl" rotWithShape="0">
              <a:srgbClr val="808080">
                <a:alpha val="42999"/>
              </a:srgbClr>
            </a:outerShdw>
          </a:effec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400" b="1" dirty="0" smtClean="0">
                <a:solidFill>
                  <a:schemeClr val="bg1"/>
                </a:solidFill>
                <a:latin typeface="+mn-lt"/>
                <a:cs typeface="Helvetica" pitchFamily="-112" charset="0"/>
              </a:rPr>
              <a:t>Brussels, Belgium</a:t>
            </a:r>
            <a:endParaRPr lang="en-US" sz="3400" b="1" dirty="0">
              <a:solidFill>
                <a:schemeClr val="bg1"/>
              </a:solidFill>
              <a:latin typeface="+mn-lt"/>
              <a:cs typeface="Helvetica" pitchFamily="-11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057400"/>
            <a:ext cx="8001000" cy="4800600"/>
          </a:xfrm>
          <a:solidFill>
            <a:schemeClr val="bg1"/>
          </a:solidFill>
          <a:effectLst>
            <a:outerShdw dist="38100" dir="12839998" algn="tl" rotWithShape="0">
              <a:srgbClr val="000000">
                <a:alpha val="42999"/>
              </a:srgbClr>
            </a:outerShdw>
          </a:effectLst>
        </p:spPr>
        <p:txBody>
          <a:bodyPr anchor="t"/>
          <a:lstStyle/>
          <a:p>
            <a:pPr marL="144000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3400" b="1" dirty="0" smtClean="0">
                <a:latin typeface="Helvetica" pitchFamily="-112" charset="0"/>
                <a:ea typeface="ＭＳ Ｐゴシック" pitchFamily="34" charset="-128"/>
                <a:cs typeface="Helvetica" pitchFamily="-112" charset="0"/>
              </a:rPr>
              <a:t/>
            </a:r>
            <a:br>
              <a:rPr lang="en-US" sz="3400" b="1" dirty="0" smtClean="0">
                <a:latin typeface="Helvetica" pitchFamily="-112" charset="0"/>
                <a:ea typeface="ＭＳ Ｐゴシック" pitchFamily="34" charset="-128"/>
                <a:cs typeface="Helvetica" pitchFamily="-112" charset="0"/>
              </a:rPr>
            </a:br>
            <a:r>
              <a:rPr lang="en-US" sz="3400" b="1" dirty="0" smtClean="0">
                <a:latin typeface="Helvetica" pitchFamily="-112" charset="0"/>
                <a:ea typeface="ＭＳ Ｐゴシック" pitchFamily="34" charset="-128"/>
                <a:cs typeface="Helvetica" pitchFamily="-112" charset="0"/>
              </a:rPr>
              <a:t/>
            </a:r>
            <a:br>
              <a:rPr lang="en-US" sz="3400" b="1" dirty="0" smtClean="0">
                <a:latin typeface="Helvetica" pitchFamily="-112" charset="0"/>
                <a:ea typeface="ＭＳ Ｐゴシック" pitchFamily="34" charset="-128"/>
                <a:cs typeface="Helvetica" pitchFamily="-112" charset="0"/>
              </a:rPr>
            </a:br>
            <a:r>
              <a:rPr lang="en-US" sz="2800" b="1" dirty="0" smtClean="0">
                <a:solidFill>
                  <a:srgbClr val="5A1235"/>
                </a:solidFill>
                <a:latin typeface="Helvetica" pitchFamily="-112" charset="0"/>
                <a:ea typeface="ＭＳ Ｐゴシック" pitchFamily="34" charset="-128"/>
                <a:cs typeface="Helvetica" pitchFamily="-112" charset="0"/>
              </a:rPr>
              <a:t/>
            </a:r>
            <a:br>
              <a:rPr lang="en-US" sz="2800" b="1" dirty="0" smtClean="0">
                <a:solidFill>
                  <a:srgbClr val="5A1235"/>
                </a:solidFill>
                <a:latin typeface="Helvetica" pitchFamily="-112" charset="0"/>
                <a:ea typeface="ＭＳ Ｐゴシック" pitchFamily="34" charset="-128"/>
                <a:cs typeface="Helvetica" pitchFamily="-112" charset="0"/>
              </a:rPr>
            </a:br>
            <a:r>
              <a:rPr lang="en-US" sz="2800" b="1" dirty="0" smtClean="0">
                <a:solidFill>
                  <a:srgbClr val="5A1235"/>
                </a:solidFill>
                <a:latin typeface="Helvetica" pitchFamily="-112" charset="0"/>
                <a:ea typeface="ＭＳ Ｐゴシック" pitchFamily="34" charset="-128"/>
                <a:cs typeface="Helvetica" pitchFamily="-112" charset="0"/>
              </a:rPr>
              <a:t/>
            </a:r>
            <a:br>
              <a:rPr lang="en-US" sz="2800" b="1" dirty="0" smtClean="0">
                <a:solidFill>
                  <a:srgbClr val="5A1235"/>
                </a:solidFill>
                <a:latin typeface="Helvetica" pitchFamily="-112" charset="0"/>
                <a:ea typeface="ＭＳ Ｐゴシック" pitchFamily="34" charset="-128"/>
                <a:cs typeface="Helvetica" pitchFamily="-112" charset="0"/>
              </a:rPr>
            </a:br>
            <a:r>
              <a:rPr lang="en-US" sz="2000" b="1" dirty="0" smtClean="0">
                <a:solidFill>
                  <a:srgbClr val="5A1235"/>
                </a:solidFill>
                <a:latin typeface="Helvetica" pitchFamily="-112" charset="0"/>
                <a:ea typeface="ＭＳ Ｐゴシック" pitchFamily="34" charset="-128"/>
                <a:cs typeface="Helvetica" pitchFamily="-112" charset="0"/>
              </a:rPr>
              <a:t>Pushing forward workers’ </a:t>
            </a:r>
            <a:r>
              <a:rPr lang="en-US" sz="2000" b="1" smtClean="0">
                <a:solidFill>
                  <a:srgbClr val="5A1235"/>
                </a:solidFill>
                <a:latin typeface="Helvetica" pitchFamily="-112" charset="0"/>
                <a:ea typeface="ＭＳ Ｐゴシック" pitchFamily="34" charset="-128"/>
                <a:cs typeface="Helvetica" pitchFamily="-112" charset="0"/>
              </a:rPr>
              <a:t>rights to </a:t>
            </a:r>
            <a:r>
              <a:rPr lang="en-US" sz="2000" b="1" dirty="0" smtClean="0">
                <a:solidFill>
                  <a:srgbClr val="5A1235"/>
                </a:solidFill>
                <a:latin typeface="Helvetica" pitchFamily="-112" charset="0"/>
                <a:ea typeface="ＭＳ Ｐゴシック" pitchFamily="34" charset="-128"/>
                <a:cs typeface="Helvetica" pitchFamily="-112" charset="0"/>
              </a:rPr>
              <a:t>put Just </a:t>
            </a:r>
            <a:r>
              <a:rPr lang="en-US" sz="2000" b="1" smtClean="0">
                <a:solidFill>
                  <a:srgbClr val="5A1235"/>
                </a:solidFill>
                <a:latin typeface="Helvetica" pitchFamily="-112" charset="0"/>
                <a:ea typeface="ＭＳ Ｐゴシック" pitchFamily="34" charset="-128"/>
                <a:cs typeface="Helvetica" pitchFamily="-112" charset="0"/>
              </a:rPr>
              <a:t>Transition into </a:t>
            </a:r>
            <a:r>
              <a:rPr lang="en-US" sz="2000" b="1" dirty="0" smtClean="0">
                <a:solidFill>
                  <a:srgbClr val="5A1235"/>
                </a:solidFill>
                <a:latin typeface="Helvetica" pitchFamily="-112" charset="0"/>
                <a:ea typeface="ＭＳ Ｐゴシック" pitchFamily="34" charset="-128"/>
                <a:cs typeface="Helvetica" pitchFamily="-112" charset="0"/>
              </a:rPr>
              <a:t>action at the workplace and achieve EU targets.</a:t>
            </a:r>
            <a:br>
              <a:rPr lang="en-US" sz="2000" b="1" dirty="0" smtClean="0">
                <a:solidFill>
                  <a:srgbClr val="5A1235"/>
                </a:solidFill>
                <a:latin typeface="Helvetica" pitchFamily="-112" charset="0"/>
                <a:ea typeface="ＭＳ Ｐゴシック" pitchFamily="34" charset="-128"/>
                <a:cs typeface="Helvetica" pitchFamily="-112" charset="0"/>
              </a:rPr>
            </a:br>
            <a:r>
              <a:rPr lang="en-US" sz="2000" b="1" dirty="0" smtClean="0">
                <a:solidFill>
                  <a:srgbClr val="5A1235"/>
                </a:solidFill>
                <a:latin typeface="Helvetica" pitchFamily="-112" charset="0"/>
                <a:ea typeface="ＭＳ Ｐゴシック" pitchFamily="34" charset="-128"/>
                <a:cs typeface="Helvetica" pitchFamily="-112" charset="0"/>
              </a:rPr>
              <a:t/>
            </a:r>
            <a:br>
              <a:rPr lang="en-US" sz="2000" b="1" dirty="0" smtClean="0">
                <a:solidFill>
                  <a:srgbClr val="5A1235"/>
                </a:solidFill>
                <a:latin typeface="Helvetica" pitchFamily="-112" charset="0"/>
                <a:ea typeface="ＭＳ Ｐゴシック" pitchFamily="34" charset="-128"/>
                <a:cs typeface="Helvetica" pitchFamily="-112" charset="0"/>
              </a:rPr>
            </a:br>
            <a:r>
              <a:rPr lang="en-US" sz="2200" b="1" dirty="0" smtClean="0">
                <a:solidFill>
                  <a:srgbClr val="5A1235"/>
                </a:solidFill>
                <a:latin typeface="Helvetica" pitchFamily="-112" charset="0"/>
                <a:ea typeface="ＭＳ Ｐゴシック" pitchFamily="34" charset="-128"/>
                <a:cs typeface="Helvetica" pitchFamily="-112" charset="0"/>
              </a:rPr>
              <a:t>Example </a:t>
            </a:r>
            <a:r>
              <a:rPr lang="en-US" sz="2200" b="1" dirty="0" err="1" smtClean="0">
                <a:solidFill>
                  <a:srgbClr val="5A1235"/>
                </a:solidFill>
                <a:latin typeface="Helvetica" pitchFamily="-112" charset="0"/>
                <a:ea typeface="ＭＳ Ｐゴシック" pitchFamily="34" charset="-128"/>
                <a:cs typeface="Helvetica" pitchFamily="-112" charset="0"/>
              </a:rPr>
              <a:t>Arbeid</a:t>
            </a:r>
            <a:r>
              <a:rPr lang="en-US" sz="2200" b="1" dirty="0" smtClean="0">
                <a:solidFill>
                  <a:srgbClr val="5A1235"/>
                </a:solidFill>
                <a:latin typeface="Helvetica" pitchFamily="-112" charset="0"/>
                <a:ea typeface="ＭＳ Ｐゴシック" pitchFamily="34" charset="-128"/>
                <a:cs typeface="Helvetica" pitchFamily="-112" charset="0"/>
              </a:rPr>
              <a:t> &amp; Milieu: </a:t>
            </a:r>
            <a:r>
              <a:rPr lang="en-US" sz="2200" b="1" dirty="0" err="1" smtClean="0">
                <a:solidFill>
                  <a:srgbClr val="5A1235"/>
                </a:solidFill>
                <a:latin typeface="Helvetica" pitchFamily="-112" charset="0"/>
                <a:ea typeface="ＭＳ Ｐゴシック" pitchFamily="34" charset="-128"/>
                <a:cs typeface="Helvetica" pitchFamily="-112" charset="0"/>
              </a:rPr>
              <a:t>Umicore</a:t>
            </a:r>
            <a:r>
              <a:rPr lang="en-US" sz="2200" b="1" dirty="0" smtClean="0">
                <a:solidFill>
                  <a:srgbClr val="5A1235"/>
                </a:solidFill>
                <a:latin typeface="Helvetica" pitchFamily="-112" charset="0"/>
                <a:ea typeface="ＭＳ Ｐゴシック" pitchFamily="34" charset="-128"/>
                <a:cs typeface="Helvetica" pitchFamily="-112" charset="0"/>
              </a:rPr>
              <a:t> &lt; &gt; </a:t>
            </a:r>
            <a:r>
              <a:rPr lang="en-US" sz="2200" b="1" dirty="0" err="1" smtClean="0">
                <a:solidFill>
                  <a:srgbClr val="5A1235"/>
                </a:solidFill>
                <a:latin typeface="Helvetica" pitchFamily="-112" charset="0"/>
                <a:ea typeface="ＭＳ Ｐゴシック" pitchFamily="34" charset="-128"/>
                <a:cs typeface="Helvetica" pitchFamily="-112" charset="0"/>
              </a:rPr>
              <a:t>Tessenderlo</a:t>
            </a:r>
            <a:r>
              <a:rPr lang="en-US" sz="2200" b="1" dirty="0" smtClean="0">
                <a:solidFill>
                  <a:srgbClr val="5A1235"/>
                </a:solidFill>
                <a:latin typeface="Helvetica" pitchFamily="-112" charset="0"/>
                <a:ea typeface="ＭＳ Ｐゴシック" pitchFamily="34" charset="-128"/>
                <a:cs typeface="Helvetica" pitchFamily="-112" charset="0"/>
              </a:rPr>
              <a:t> Group</a:t>
            </a:r>
            <a:r>
              <a:rPr lang="en-US" sz="2800" b="1" dirty="0" smtClean="0">
                <a:solidFill>
                  <a:srgbClr val="5A1235"/>
                </a:solidFill>
                <a:latin typeface="Helvetica" pitchFamily="-112" charset="0"/>
                <a:ea typeface="ＭＳ Ｐゴシック" pitchFamily="34" charset="-128"/>
                <a:cs typeface="Helvetica" pitchFamily="-112" charset="0"/>
              </a:rPr>
              <a:t/>
            </a:r>
            <a:br>
              <a:rPr lang="en-US" sz="2800" b="1" dirty="0" smtClean="0">
                <a:solidFill>
                  <a:srgbClr val="5A1235"/>
                </a:solidFill>
                <a:latin typeface="Helvetica" pitchFamily="-112" charset="0"/>
                <a:ea typeface="ＭＳ Ｐゴシック" pitchFamily="34" charset="-128"/>
                <a:cs typeface="Helvetica" pitchFamily="-112" charset="0"/>
              </a:rPr>
            </a:br>
            <a:r>
              <a:rPr lang="en-US" sz="2800" b="1" dirty="0" smtClean="0">
                <a:latin typeface="+mn-lt"/>
                <a:ea typeface="ＭＳ Ｐゴシック" pitchFamily="34" charset="-128"/>
                <a:cs typeface="Helvetica" pitchFamily="-112" charset="0"/>
              </a:rPr>
              <a:t/>
            </a:r>
            <a:br>
              <a:rPr lang="en-US" sz="2800" b="1" dirty="0" smtClean="0">
                <a:latin typeface="+mn-lt"/>
                <a:ea typeface="ＭＳ Ｐゴシック" pitchFamily="34" charset="-128"/>
                <a:cs typeface="Helvetica" pitchFamily="-112" charset="0"/>
              </a:rPr>
            </a:br>
            <a:r>
              <a:rPr lang="en-US" sz="1800" b="1" dirty="0" smtClean="0">
                <a:latin typeface="+mn-lt"/>
                <a:ea typeface="ＭＳ Ｐゴシック" pitchFamily="34" charset="-128"/>
                <a:cs typeface="Helvetica" pitchFamily="-112" charset="0"/>
              </a:rPr>
              <a:t/>
            </a:r>
            <a:br>
              <a:rPr lang="en-US" sz="1800" b="1" dirty="0" smtClean="0">
                <a:latin typeface="+mn-lt"/>
                <a:ea typeface="ＭＳ Ｐゴシック" pitchFamily="34" charset="-128"/>
                <a:cs typeface="Helvetica" pitchFamily="-112" charset="0"/>
              </a:rPr>
            </a:br>
            <a:r>
              <a:rPr lang="en-US" sz="1600" dirty="0" err="1" smtClean="0">
                <a:latin typeface="Helvetica" pitchFamily="-112" charset="0"/>
                <a:ea typeface="ＭＳ Ｐゴシック" pitchFamily="34" charset="-128"/>
                <a:cs typeface="+mn-cs"/>
              </a:rPr>
              <a:t>Jorre</a:t>
            </a:r>
            <a:r>
              <a:rPr lang="en-US" sz="1600" dirty="0" smtClean="0">
                <a:latin typeface="Helvetica" pitchFamily="-112" charset="0"/>
                <a:ea typeface="ＭＳ Ｐゴシック" pitchFamily="34" charset="-128"/>
                <a:cs typeface="+mn-cs"/>
              </a:rPr>
              <a:t> Van </a:t>
            </a:r>
            <a:r>
              <a:rPr lang="en-US" sz="1600" dirty="0" err="1" smtClean="0">
                <a:latin typeface="Helvetica" pitchFamily="-112" charset="0"/>
                <a:ea typeface="ＭＳ Ｐゴシック" pitchFamily="34" charset="-128"/>
                <a:cs typeface="+mn-cs"/>
              </a:rPr>
              <a:t>Damme</a:t>
            </a:r>
            <a:r>
              <a:rPr lang="en-US" sz="1600" dirty="0" smtClean="0">
                <a:latin typeface="Helvetica" pitchFamily="-112" charset="0"/>
                <a:ea typeface="ＭＳ Ｐゴシック" pitchFamily="34" charset="-128"/>
                <a:cs typeface="+mn-cs"/>
              </a:rPr>
              <a:t> | </a:t>
            </a:r>
            <a:r>
              <a:rPr lang="en-US" sz="1600" dirty="0" err="1" smtClean="0">
                <a:latin typeface="Helvetica" pitchFamily="-112" charset="0"/>
                <a:ea typeface="ＭＳ Ｐゴシック" pitchFamily="34" charset="-128"/>
                <a:cs typeface="+mn-cs"/>
              </a:rPr>
              <a:t>coördinator</a:t>
            </a:r>
            <a:r>
              <a:rPr lang="en-US" sz="1600" dirty="0" smtClean="0">
                <a:latin typeface="Helvetica" pitchFamily="-112" charset="0"/>
                <a:ea typeface="ＭＳ Ｐゴシック" pitchFamily="34" charset="-128"/>
                <a:cs typeface="+mn-cs"/>
              </a:rPr>
              <a:t> </a:t>
            </a:r>
            <a:r>
              <a:rPr lang="en-US" sz="1600" dirty="0" smtClean="0">
                <a:latin typeface="Helvetica" pitchFamily="-112" charset="0"/>
                <a:ea typeface="ＭＳ Ｐゴシック" pitchFamily="34" charset="-128"/>
              </a:rPr>
              <a:t>| </a:t>
            </a:r>
            <a:r>
              <a:rPr lang="en-US" sz="1600" dirty="0" err="1" smtClean="0">
                <a:latin typeface="Helvetica" pitchFamily="-112" charset="0"/>
                <a:ea typeface="ＭＳ Ｐゴシック" pitchFamily="34" charset="-128"/>
                <a:cs typeface="+mn-cs"/>
              </a:rPr>
              <a:t>Arbeid</a:t>
            </a:r>
            <a:r>
              <a:rPr lang="en-US" sz="1600" dirty="0" smtClean="0">
                <a:latin typeface="Helvetica" pitchFamily="-112" charset="0"/>
                <a:ea typeface="ＭＳ Ｐゴシック" pitchFamily="34" charset="-128"/>
                <a:cs typeface="+mn-cs"/>
              </a:rPr>
              <a:t> &amp; Milieu </a:t>
            </a:r>
            <a:r>
              <a:rPr lang="en-US" sz="1600" dirty="0" err="1" smtClean="0">
                <a:latin typeface="Helvetica" pitchFamily="-112" charset="0"/>
                <a:ea typeface="ＭＳ Ｐゴシック" pitchFamily="34" charset="-128"/>
                <a:cs typeface="+mn-cs"/>
              </a:rPr>
              <a:t>vzw</a:t>
            </a:r>
            <a:r>
              <a:rPr lang="en-US" sz="1600" dirty="0" smtClean="0">
                <a:latin typeface="Helvetica" pitchFamily="-112" charset="0"/>
                <a:ea typeface="ＭＳ Ｐゴシック" pitchFamily="34" charset="-128"/>
              </a:rPr>
              <a:t> | </a:t>
            </a:r>
            <a:r>
              <a:rPr lang="en-US" sz="1600" dirty="0" smtClean="0">
                <a:latin typeface="Helvetica" pitchFamily="-112" charset="0"/>
                <a:ea typeface="ＭＳ Ｐゴシック" pitchFamily="34" charset="-128"/>
                <a:cs typeface="+mn-cs"/>
              </a:rPr>
              <a:t>Flanders, Belgium</a:t>
            </a:r>
            <a:br>
              <a:rPr lang="en-US" sz="1600" dirty="0" smtClean="0">
                <a:latin typeface="Helvetica" pitchFamily="-112" charset="0"/>
                <a:ea typeface="ＭＳ Ｐゴシック" pitchFamily="34" charset="-128"/>
                <a:cs typeface="+mn-cs"/>
              </a:rPr>
            </a:br>
            <a:r>
              <a:rPr lang="en-US" sz="1600" dirty="0" smtClean="0">
                <a:latin typeface="Helvetica" pitchFamily="-112" charset="0"/>
                <a:ea typeface="ＭＳ Ｐゴシック" pitchFamily="34" charset="-128"/>
                <a:cs typeface="+mn-cs"/>
              </a:rPr>
              <a:t/>
            </a:r>
            <a:br>
              <a:rPr lang="en-US" sz="1600" dirty="0" smtClean="0">
                <a:latin typeface="Helvetica" pitchFamily="-112" charset="0"/>
                <a:ea typeface="ＭＳ Ｐゴシック" pitchFamily="34" charset="-128"/>
                <a:cs typeface="+mn-cs"/>
              </a:rPr>
            </a:br>
            <a:r>
              <a:rPr lang="en-US" sz="1600" dirty="0" smtClean="0">
                <a:latin typeface="Helvetica" pitchFamily="-112" charset="0"/>
                <a:ea typeface="ＭＳ Ｐゴシック" pitchFamily="34" charset="-128"/>
                <a:cs typeface="+mn-cs"/>
              </a:rPr>
              <a:t>e-mail: jorre.van.damme@a-m.be</a:t>
            </a:r>
          </a:p>
        </p:txBody>
      </p:sp>
      <p:pic>
        <p:nvPicPr>
          <p:cNvPr id="21" name="Picture 20" descr="growing_plant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80000">
            <a:off x="7350495" y="1291153"/>
            <a:ext cx="1525848" cy="1532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13500000" algn="tl" rotWithShape="0">
              <a:srgbClr val="808080">
                <a:alpha val="42999"/>
              </a:srgbClr>
            </a:outerShdw>
          </a:effectLst>
        </p:spPr>
      </p:pic>
      <p:pic>
        <p:nvPicPr>
          <p:cNvPr id="9" name="Picture 15" descr="am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0368" y="309562"/>
            <a:ext cx="1080120" cy="774338"/>
          </a:xfrm>
          <a:prstGeom prst="rect">
            <a:avLst/>
          </a:prstGeom>
          <a:noFill/>
        </p:spPr>
      </p:pic>
      <p:pic>
        <p:nvPicPr>
          <p:cNvPr id="8" name="Afbeelding 7" descr="C:\Users\Arbeid &amp; Milieu\Desktop\Greening the workplace\Project Greening the Workplace\Logo\Picto Green Workplace_signature_OK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6" y="2224961"/>
            <a:ext cx="3456384" cy="1492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828800" y="2162175"/>
            <a:ext cx="6894141" cy="3936181"/>
          </a:xfrm>
        </p:spPr>
        <p:txBody>
          <a:bodyPr/>
          <a:lstStyle/>
          <a:p>
            <a:pPr marL="342900" lvl="1" indent="-342900" algn="l" eaLnBrk="1" hangingPunct="1"/>
            <a:r>
              <a:rPr lang="nl-BE" sz="1600" b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WHAT?</a:t>
            </a:r>
          </a:p>
          <a:p>
            <a:pPr marL="0" lvl="1" algn="l" eaLnBrk="1" hangingPunct="1"/>
            <a:r>
              <a:rPr lang="en-GB" sz="14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Looking at 2 companies, meeting similar challenges</a:t>
            </a:r>
          </a:p>
          <a:p>
            <a:pPr marL="457200" lvl="2" algn="l" eaLnBrk="1" hangingPunct="1">
              <a:buFont typeface="Arial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en-GB" sz="1400" b="1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Umicore</a:t>
            </a:r>
            <a:r>
              <a:rPr lang="en-GB" sz="1400" b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en-GB" sz="14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- metals</a:t>
            </a:r>
            <a:r>
              <a:rPr lang="en-GB" sz="1400" i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, </a:t>
            </a:r>
            <a:r>
              <a:rPr lang="en-GB" sz="14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has ample experience adapting to huge environmental and economical challenges</a:t>
            </a:r>
          </a:p>
          <a:p>
            <a:pPr marL="457200" lvl="2" algn="l" eaLnBrk="1" hangingPunct="1">
              <a:buFont typeface="Arial" pitchFamily="34" charset="0"/>
              <a:buChar char="•"/>
            </a:pPr>
            <a:r>
              <a:rPr lang="en-GB" sz="1400" b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en-GB" sz="1400" b="1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Tessenderlo</a:t>
            </a:r>
            <a:r>
              <a:rPr lang="en-GB" sz="1400" b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Group </a:t>
            </a:r>
            <a:r>
              <a:rPr lang="en-GB" sz="14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- chemicals, undergoing a top-down (management induced) transition towards a more environmentally durable company</a:t>
            </a:r>
          </a:p>
          <a:p>
            <a:pPr marL="342900" lvl="1" indent="-342900" algn="l" eaLnBrk="1" hangingPunct="1"/>
            <a:endParaRPr lang="en-GB" sz="1600" b="1" dirty="0" smtClean="0">
              <a:solidFill>
                <a:schemeClr val="tx1"/>
              </a:solidFill>
              <a:latin typeface="Helvetica" pitchFamily="-112" charset="0"/>
              <a:ea typeface="ＭＳ Ｐゴシック" pitchFamily="34" charset="-128"/>
            </a:endParaRPr>
          </a:p>
          <a:p>
            <a:pPr marL="342900" lvl="1" indent="-342900" algn="l" eaLnBrk="1" hangingPunct="1"/>
            <a:r>
              <a:rPr lang="en-GB" sz="1600" b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WHY?</a:t>
            </a:r>
          </a:p>
          <a:p>
            <a:pPr marL="342900" lvl="1" indent="-342900" algn="l" eaLnBrk="1" hangingPunct="1"/>
            <a:r>
              <a:rPr lang="en-GB" sz="14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Taking lessons learned from </a:t>
            </a:r>
            <a:r>
              <a:rPr lang="en-GB" sz="14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Umicore</a:t>
            </a:r>
            <a:r>
              <a:rPr lang="en-GB" sz="14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history to inspire union response to</a:t>
            </a:r>
          </a:p>
          <a:p>
            <a:pPr marL="342900" lvl="1" indent="-342900" algn="l" eaLnBrk="1" hangingPunct="1"/>
            <a:r>
              <a:rPr lang="en-GB" sz="14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changes at </a:t>
            </a:r>
            <a:r>
              <a:rPr lang="en-GB" sz="14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Tessenderlo</a:t>
            </a:r>
            <a:r>
              <a:rPr lang="en-GB" sz="14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Group... and probably many others to come!</a:t>
            </a:r>
          </a:p>
          <a:p>
            <a:pPr marL="342900" lvl="1" indent="-342900" algn="l" eaLnBrk="1" hangingPunct="1"/>
            <a:endParaRPr lang="en-GB" sz="1600" b="1" dirty="0" smtClean="0">
              <a:solidFill>
                <a:schemeClr val="tx1"/>
              </a:solidFill>
              <a:latin typeface="Helvetica" pitchFamily="-112" charset="0"/>
              <a:ea typeface="ＭＳ Ｐゴシック" pitchFamily="34" charset="-128"/>
            </a:endParaRPr>
          </a:p>
          <a:p>
            <a:pPr marL="342900" lvl="1" indent="-342900" algn="l" eaLnBrk="1" hangingPunct="1"/>
            <a:r>
              <a:rPr lang="en-GB" sz="1600" b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WHO?</a:t>
            </a:r>
          </a:p>
          <a:p>
            <a:pPr marL="342900" lvl="1" indent="-342900" algn="l" eaLnBrk="1" hangingPunct="1"/>
            <a:r>
              <a:rPr lang="en-GB" sz="14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Delegate(s) and secretary for ABVV at </a:t>
            </a:r>
            <a:r>
              <a:rPr lang="en-GB" sz="14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Umicore</a:t>
            </a:r>
            <a:endParaRPr lang="en-GB" sz="1400" dirty="0" smtClean="0">
              <a:solidFill>
                <a:schemeClr val="tx1"/>
              </a:solidFill>
              <a:latin typeface="Helvetica" pitchFamily="-112" charset="0"/>
              <a:ea typeface="ＭＳ Ｐゴシック" pitchFamily="34" charset="-128"/>
            </a:endParaRPr>
          </a:p>
          <a:p>
            <a:pPr marL="342900" lvl="1" indent="-342900" algn="l" eaLnBrk="1" hangingPunct="1"/>
            <a:r>
              <a:rPr lang="en-GB" sz="14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Kris </a:t>
            </a:r>
            <a:r>
              <a:rPr lang="en-GB" sz="14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Engelen</a:t>
            </a:r>
            <a:r>
              <a:rPr lang="en-GB" sz="14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, head union delegate for ACV at </a:t>
            </a:r>
            <a:r>
              <a:rPr lang="en-GB" sz="14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Tessenderlo</a:t>
            </a:r>
            <a:r>
              <a:rPr lang="en-GB" sz="14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Chemie</a:t>
            </a:r>
            <a:endParaRPr lang="en-GB" sz="1400" dirty="0" smtClean="0">
              <a:solidFill>
                <a:schemeClr val="tx1"/>
              </a:solidFill>
              <a:latin typeface="Helvetica" pitchFamily="-112" charset="0"/>
              <a:ea typeface="ＭＳ Ｐゴシック" pitchFamily="34" charset="-128"/>
            </a:endParaRPr>
          </a:p>
          <a:p>
            <a:pPr marL="342900" lvl="1" indent="-342900" algn="l" eaLnBrk="1" hangingPunct="1"/>
            <a:r>
              <a:rPr lang="en-GB" sz="14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Eddy </a:t>
            </a:r>
            <a:r>
              <a:rPr lang="en-GB" sz="14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Kellens</a:t>
            </a:r>
            <a:r>
              <a:rPr lang="en-GB" sz="14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, union secretary for ACV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" y="1295400"/>
            <a:ext cx="1524000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078" name="TextBox 15"/>
          <p:cNvSpPr txBox="1">
            <a:spLocks noChangeArrowheads="1"/>
          </p:cNvSpPr>
          <p:nvPr/>
        </p:nvSpPr>
        <p:spPr bwMode="auto">
          <a:xfrm>
            <a:off x="1828800" y="685800"/>
            <a:ext cx="497544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 dirty="0">
              <a:solidFill>
                <a:srgbClr val="96BE19"/>
              </a:solidFill>
              <a:latin typeface="Helvetica" pitchFamily="-112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52400" y="125413"/>
          <a:ext cx="1524000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972" name="Document" r:id="rId4" imgW="5182323" imgH="3467584" progId="Word.Document.12">
                  <p:link updateAutomatic="1"/>
                </p:oleObj>
              </mc:Choice>
              <mc:Fallback>
                <p:oleObj name="Document" r:id="rId4" imgW="5182323" imgH="3467584" progId="Word.Document.12">
                  <p:link updateAutomatic="1"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5413"/>
                        <a:ext cx="1524000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 flipV="1">
            <a:off x="1828800" y="1295400"/>
            <a:ext cx="4038600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828800" y="609600"/>
            <a:ext cx="4038600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52400" y="2057400"/>
            <a:ext cx="1524000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082" name="Text Box 11"/>
          <p:cNvSpPr txBox="1">
            <a:spLocks noChangeArrowheads="1"/>
          </p:cNvSpPr>
          <p:nvPr/>
        </p:nvSpPr>
        <p:spPr bwMode="auto">
          <a:xfrm>
            <a:off x="152400" y="1306513"/>
            <a:ext cx="1524000" cy="7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GB" sz="800">
                <a:solidFill>
                  <a:srgbClr val="000000"/>
                </a:solidFill>
                <a:latin typeface="HelveticaNeue-Light" charset="0"/>
              </a:rPr>
              <a:t>Tweekerkenstraat 47 </a:t>
            </a:r>
          </a:p>
          <a:p>
            <a:r>
              <a:rPr lang="en-GB" sz="800">
                <a:solidFill>
                  <a:srgbClr val="000000"/>
                </a:solidFill>
                <a:latin typeface="HelveticaNeue-Light" charset="0"/>
              </a:rPr>
              <a:t>1000 Brussel</a:t>
            </a:r>
          </a:p>
          <a:p>
            <a:r>
              <a:rPr lang="en-GB" sz="800">
                <a:solidFill>
                  <a:srgbClr val="000000"/>
                </a:solidFill>
                <a:latin typeface="HelveticaNeue-Light" charset="0"/>
              </a:rPr>
              <a:t>02/ 325 35 00</a:t>
            </a:r>
          </a:p>
          <a:p>
            <a:r>
              <a:rPr lang="en-GB" sz="800">
                <a:solidFill>
                  <a:srgbClr val="96BD0B"/>
                </a:solidFill>
                <a:latin typeface="HelveticaNeue-Light" charset="0"/>
              </a:rPr>
              <a:t>www.a-m.be</a:t>
            </a:r>
          </a:p>
          <a:p>
            <a:r>
              <a:rPr lang="en-GB" sz="800">
                <a:solidFill>
                  <a:srgbClr val="96BD0B"/>
                </a:solidFill>
                <a:latin typeface="HelveticaNeue-Light" charset="0"/>
              </a:rPr>
              <a:t>secretariaat@a-m.be</a:t>
            </a:r>
            <a:endParaRPr lang="en-GB" sz="800">
              <a:solidFill>
                <a:srgbClr val="000000"/>
              </a:solidFill>
              <a:latin typeface="HelveticaNeue-Light" charset="0"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1828800" y="6490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96BE19"/>
                </a:solidFill>
                <a:latin typeface="Helvetica" pitchFamily="-112" charset="0"/>
              </a:rPr>
              <a:t>Pushing forward workers’ rights</a:t>
            </a:r>
          </a:p>
          <a:p>
            <a:r>
              <a:rPr lang="en-US" b="1" dirty="0" smtClean="0">
                <a:solidFill>
                  <a:srgbClr val="5A1235"/>
                </a:solidFill>
                <a:latin typeface="Helvetica" pitchFamily="-112" charset="0"/>
              </a:rPr>
              <a:t>Example </a:t>
            </a:r>
            <a:r>
              <a:rPr lang="en-US" b="1" dirty="0" err="1" smtClean="0">
                <a:solidFill>
                  <a:srgbClr val="5A1235"/>
                </a:solidFill>
                <a:latin typeface="Helvetica" pitchFamily="-112" charset="0"/>
              </a:rPr>
              <a:t>Arbeid</a:t>
            </a:r>
            <a:r>
              <a:rPr lang="en-US" b="1" dirty="0" smtClean="0">
                <a:solidFill>
                  <a:srgbClr val="5A1235"/>
                </a:solidFill>
                <a:latin typeface="Helvetica" pitchFamily="-112" charset="0"/>
              </a:rPr>
              <a:t> &amp; Milieu</a:t>
            </a:r>
            <a:endParaRPr lang="en-US" b="1" dirty="0">
              <a:solidFill>
                <a:srgbClr val="5A1235"/>
              </a:solidFill>
              <a:latin typeface="Helvetica" pitchFamily="-112" charset="0"/>
            </a:endParaRPr>
          </a:p>
        </p:txBody>
      </p:sp>
      <p:pic>
        <p:nvPicPr>
          <p:cNvPr id="13" name="Afbeelding 12" descr="http://www.a-m.be/uploads/logoacv2_web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 rot="16200000">
            <a:off x="-9237" y="2391061"/>
            <a:ext cx="771525" cy="313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Afbeelding 13" descr="http://www.a-m.be/uploads/logos/abvv_vlaams_logo_web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 rot="16200000">
            <a:off x="-26632" y="3305144"/>
            <a:ext cx="79621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Afbeelding 16" descr="http://www.a-m.be/uploads/logo_groot_aclvb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 rot="16200000">
            <a:off x="123230" y="4165079"/>
            <a:ext cx="45839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Afbeelding 17" descr="http://www.a-m.be/uploads/bblrgb.jpg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 rot="16200000">
            <a:off x="-413198" y="5362753"/>
            <a:ext cx="151220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5976" name="Rectangle 8"/>
          <p:cNvSpPr>
            <a:spLocks noChangeArrowheads="1"/>
          </p:cNvSpPr>
          <p:nvPr/>
        </p:nvSpPr>
        <p:spPr bwMode="auto">
          <a:xfrm>
            <a:off x="5108812" y="6313776"/>
            <a:ext cx="317586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</a:t>
            </a: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ith financial support of the European Commission</a:t>
            </a:r>
            <a:r>
              <a:rPr kumimoji="0" lang="en-GB" sz="1100" b="1" i="0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95975" name="Picture 1" descr="EUflagGi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284681" y="6136420"/>
            <a:ext cx="533876" cy="354711"/>
          </a:xfrm>
          <a:prstGeom prst="rect">
            <a:avLst/>
          </a:prstGeom>
          <a:noFill/>
        </p:spPr>
      </p:pic>
      <p:sp>
        <p:nvSpPr>
          <p:cNvPr id="595977" name="Rectangle 9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Afbeelding 24" descr="C:\Users\Arbeid &amp; Milieu\Desktop\Greening the workplace\Project Greening the Workplace\Logo\Picto Green Workplace_signature_OK.jpg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131397" y="246490"/>
            <a:ext cx="2591544" cy="1060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kstvak 25"/>
          <p:cNvSpPr txBox="1"/>
          <p:nvPr/>
        </p:nvSpPr>
        <p:spPr>
          <a:xfrm>
            <a:off x="1828799" y="1628800"/>
            <a:ext cx="68941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nl-BE" sz="2200" b="1" dirty="0" err="1" smtClean="0">
                <a:latin typeface="Helvetica" pitchFamily="-112" charset="0"/>
              </a:rPr>
              <a:t>Making</a:t>
            </a:r>
            <a:r>
              <a:rPr lang="nl-BE" sz="2200" b="1" dirty="0" smtClean="0">
                <a:latin typeface="Helvetica" pitchFamily="-112" charset="0"/>
              </a:rPr>
              <a:t> the case </a:t>
            </a:r>
            <a:r>
              <a:rPr lang="nl-BE" sz="2200" b="1" dirty="0" err="1" smtClean="0">
                <a:latin typeface="Helvetica" pitchFamily="-112" charset="0"/>
              </a:rPr>
              <a:t>for</a:t>
            </a:r>
            <a:r>
              <a:rPr lang="nl-BE" sz="2200" b="1" dirty="0" smtClean="0">
                <a:latin typeface="Helvetica" pitchFamily="-112" charset="0"/>
              </a:rPr>
              <a:t> </a:t>
            </a:r>
            <a:r>
              <a:rPr lang="nl-BE" sz="2200" b="1" dirty="0" err="1" smtClean="0">
                <a:latin typeface="Helvetica" pitchFamily="-112" charset="0"/>
              </a:rPr>
              <a:t>proactive</a:t>
            </a:r>
            <a:r>
              <a:rPr lang="nl-BE" sz="2200" b="1" dirty="0" smtClean="0">
                <a:latin typeface="Helvetica" pitchFamily="-112" charset="0"/>
              </a:rPr>
              <a:t> </a:t>
            </a:r>
            <a:r>
              <a:rPr lang="nl-BE" sz="2200" b="1" dirty="0" err="1" smtClean="0">
                <a:latin typeface="Helvetica" pitchFamily="-112" charset="0"/>
              </a:rPr>
              <a:t>union</a:t>
            </a:r>
            <a:r>
              <a:rPr lang="nl-BE" sz="2200" b="1" dirty="0" smtClean="0">
                <a:latin typeface="Helvetica" pitchFamily="-112" charset="0"/>
              </a:rPr>
              <a:t> </a:t>
            </a:r>
            <a:r>
              <a:rPr lang="nl-BE" sz="2200" b="1" dirty="0" err="1" smtClean="0">
                <a:latin typeface="Helvetica" pitchFamily="-112" charset="0"/>
              </a:rPr>
              <a:t>involvement</a:t>
            </a:r>
            <a:endParaRPr lang="nl-BE" sz="2200" b="1" dirty="0" smtClean="0">
              <a:latin typeface="Helvetica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828800" y="2162175"/>
            <a:ext cx="6894141" cy="3936181"/>
          </a:xfrm>
        </p:spPr>
        <p:txBody>
          <a:bodyPr/>
          <a:lstStyle/>
          <a:p>
            <a:pPr marL="342900" lvl="1" indent="-342900" algn="l" eaLnBrk="1" hangingPunct="1">
              <a:buFont typeface="Wingdings" pitchFamily="2" charset="2"/>
              <a:buChar char="Ø"/>
            </a:pPr>
            <a:r>
              <a:rPr lang="nl-BE" sz="1800" b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COMPANY HISTORY</a:t>
            </a:r>
          </a:p>
          <a:p>
            <a:pPr marL="0" lvl="1" algn="l" eaLnBrk="1" hangingPunct="1">
              <a:lnSpc>
                <a:spcPts val="2500"/>
              </a:lnSpc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Former </a:t>
            </a:r>
            <a:r>
              <a:rPr lang="en-GB" sz="1600" i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Union </a:t>
            </a:r>
            <a:r>
              <a:rPr lang="en-GB" sz="1600" i="1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Minière</a:t>
            </a:r>
            <a:r>
              <a:rPr lang="en-GB" sz="1600" i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Group </a:t>
            </a:r>
          </a:p>
          <a:p>
            <a:pPr marL="0" lvl="1" algn="l" eaLnBrk="1" hangingPunct="1">
              <a:lnSpc>
                <a:spcPts val="2500"/>
              </a:lnSpc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Almost bankrupt in mid-90’s</a:t>
            </a:r>
            <a:endParaRPr lang="nl-BE" sz="1600" dirty="0" smtClean="0">
              <a:solidFill>
                <a:schemeClr val="tx1"/>
              </a:solidFill>
              <a:latin typeface="Helvetica" pitchFamily="-112" charset="0"/>
              <a:ea typeface="ＭＳ Ｐゴシック" pitchFamily="34" charset="-128"/>
            </a:endParaRPr>
          </a:p>
          <a:p>
            <a:pPr marL="0" lvl="1" algn="l" eaLnBrk="1" hangingPunct="1">
              <a:lnSpc>
                <a:spcPts val="2500"/>
              </a:lnSpc>
              <a:buFont typeface="Wingdings" pitchFamily="2" charset="2"/>
              <a:buChar char="§"/>
            </a:pPr>
            <a:r>
              <a:rPr lang="nl-BE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nl-BE" sz="16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Notorius</a:t>
            </a:r>
            <a:r>
              <a:rPr lang="nl-BE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nl-BE" sz="16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polluter</a:t>
            </a:r>
            <a:r>
              <a:rPr lang="nl-BE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, </a:t>
            </a:r>
            <a:r>
              <a:rPr lang="nl-BE" sz="16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situated</a:t>
            </a:r>
            <a:r>
              <a:rPr lang="nl-BE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nl-BE" sz="16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within</a:t>
            </a:r>
            <a:r>
              <a:rPr lang="nl-BE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urban area (Hoboken, Antwerp)</a:t>
            </a:r>
          </a:p>
          <a:p>
            <a:pPr marL="457200" lvl="2" algn="l" eaLnBrk="1" hangingPunct="1">
              <a:lnSpc>
                <a:spcPts val="2500"/>
              </a:lnSpc>
              <a:buFont typeface="Wingdings" pitchFamily="2" charset="2"/>
              <a:buChar char="à"/>
            </a:pPr>
            <a:r>
              <a:rPr lang="en-GB" sz="1600" b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unsustainable situation!</a:t>
            </a:r>
          </a:p>
          <a:p>
            <a:pPr marL="0" lvl="1" algn="l" eaLnBrk="1" hangingPunct="1">
              <a:lnSpc>
                <a:spcPts val="2500"/>
              </a:lnSpc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New Industrial Plan implemented 1995 to 1999 </a:t>
            </a:r>
            <a:r>
              <a:rPr lang="en-GB" sz="1600" b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= heavy restructuring</a:t>
            </a:r>
          </a:p>
          <a:p>
            <a:pPr marL="0" lvl="1" algn="l" eaLnBrk="1" hangingPunct="1">
              <a:lnSpc>
                <a:spcPts val="2500"/>
              </a:lnSpc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New activities, new markets, new technologies: recycling precious metals (now nr. 1 for recycling batteries for hybrid/electric cars)</a:t>
            </a:r>
          </a:p>
          <a:p>
            <a:pPr marL="0" lvl="1" algn="l" eaLnBrk="1" hangingPunct="1">
              <a:lnSpc>
                <a:spcPts val="2500"/>
              </a:lnSpc>
              <a:buFont typeface="Wingdings" pitchFamily="2" charset="2"/>
              <a:buChar char="§"/>
            </a:pPr>
            <a:r>
              <a:rPr lang="en-GB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Environmental overhaul: cleaning up historical pollution, focus on environmentally and economically durable activities</a:t>
            </a:r>
          </a:p>
          <a:p>
            <a:pPr marL="0" lvl="1" algn="l" eaLnBrk="1" hangingPunct="1">
              <a:buFont typeface="Wingdings" pitchFamily="2" charset="2"/>
              <a:buChar char="à"/>
            </a:pPr>
            <a:endParaRPr lang="en-GB" sz="1600" dirty="0" smtClean="0">
              <a:solidFill>
                <a:schemeClr val="tx1"/>
              </a:solidFill>
              <a:latin typeface="Helvetica" pitchFamily="-112" charset="0"/>
              <a:ea typeface="ＭＳ Ｐゴシック" pitchFamily="34" charset="-128"/>
            </a:endParaRPr>
          </a:p>
          <a:p>
            <a:pPr marL="800100" lvl="2" indent="-342900" algn="l" eaLnBrk="1" hangingPunct="1"/>
            <a:endParaRPr lang="en-GB" sz="1400" b="1" dirty="0" smtClean="0">
              <a:solidFill>
                <a:schemeClr val="tx1"/>
              </a:solidFill>
              <a:latin typeface="Helvetica" pitchFamily="-112" charset="0"/>
              <a:ea typeface="ＭＳ Ｐゴシック" pitchFamily="34" charset="-128"/>
            </a:endParaRPr>
          </a:p>
          <a:p>
            <a:pPr marL="342900" lvl="1" indent="-342900" algn="l" eaLnBrk="1" hangingPunct="1"/>
            <a:endParaRPr lang="en-GB" sz="1800" b="1" dirty="0" smtClean="0">
              <a:solidFill>
                <a:schemeClr val="tx1"/>
              </a:solidFill>
              <a:latin typeface="Helvetica" pitchFamily="-112" charset="0"/>
              <a:ea typeface="ＭＳ Ｐゴシック" pitchFamily="34" charset="-12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" y="1295400"/>
            <a:ext cx="1524000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078" name="TextBox 15"/>
          <p:cNvSpPr txBox="1">
            <a:spLocks noChangeArrowheads="1"/>
          </p:cNvSpPr>
          <p:nvPr/>
        </p:nvSpPr>
        <p:spPr bwMode="auto">
          <a:xfrm>
            <a:off x="1828800" y="685800"/>
            <a:ext cx="497544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 dirty="0">
              <a:solidFill>
                <a:srgbClr val="96BE19"/>
              </a:solidFill>
              <a:latin typeface="Helvetica" pitchFamily="-112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52400" y="125413"/>
          <a:ext cx="1524000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700" name="Document" r:id="rId4" imgW="5182323" imgH="3467584" progId="Word.Document.12">
                  <p:link updateAutomatic="1"/>
                </p:oleObj>
              </mc:Choice>
              <mc:Fallback>
                <p:oleObj name="Document" r:id="rId4" imgW="5182323" imgH="3467584" progId="Word.Document.12">
                  <p:link updateAutomatic="1"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5413"/>
                        <a:ext cx="1524000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 flipV="1">
            <a:off x="1828800" y="1295400"/>
            <a:ext cx="4038600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828800" y="609600"/>
            <a:ext cx="4038600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52400" y="2057400"/>
            <a:ext cx="1524000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082" name="Text Box 11"/>
          <p:cNvSpPr txBox="1">
            <a:spLocks noChangeArrowheads="1"/>
          </p:cNvSpPr>
          <p:nvPr/>
        </p:nvSpPr>
        <p:spPr bwMode="auto">
          <a:xfrm>
            <a:off x="152400" y="1306513"/>
            <a:ext cx="1524000" cy="7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GB" sz="800">
                <a:solidFill>
                  <a:srgbClr val="000000"/>
                </a:solidFill>
                <a:latin typeface="HelveticaNeue-Light" charset="0"/>
              </a:rPr>
              <a:t>Tweekerkenstraat 47 </a:t>
            </a:r>
          </a:p>
          <a:p>
            <a:r>
              <a:rPr lang="en-GB" sz="800">
                <a:solidFill>
                  <a:srgbClr val="000000"/>
                </a:solidFill>
                <a:latin typeface="HelveticaNeue-Light" charset="0"/>
              </a:rPr>
              <a:t>1000 Brussel</a:t>
            </a:r>
          </a:p>
          <a:p>
            <a:r>
              <a:rPr lang="en-GB" sz="800">
                <a:solidFill>
                  <a:srgbClr val="000000"/>
                </a:solidFill>
                <a:latin typeface="HelveticaNeue-Light" charset="0"/>
              </a:rPr>
              <a:t>02/ 325 35 00</a:t>
            </a:r>
          </a:p>
          <a:p>
            <a:r>
              <a:rPr lang="en-GB" sz="800">
                <a:solidFill>
                  <a:srgbClr val="96BD0B"/>
                </a:solidFill>
                <a:latin typeface="HelveticaNeue-Light" charset="0"/>
              </a:rPr>
              <a:t>www.a-m.be</a:t>
            </a:r>
          </a:p>
          <a:p>
            <a:r>
              <a:rPr lang="en-GB" sz="800">
                <a:solidFill>
                  <a:srgbClr val="96BD0B"/>
                </a:solidFill>
                <a:latin typeface="HelveticaNeue-Light" charset="0"/>
              </a:rPr>
              <a:t>secretariaat@a-m.be</a:t>
            </a:r>
            <a:endParaRPr lang="en-GB" sz="800">
              <a:solidFill>
                <a:srgbClr val="000000"/>
              </a:solidFill>
              <a:latin typeface="HelveticaNeue-Light" charset="0"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1828800" y="6490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96BE19"/>
                </a:solidFill>
                <a:latin typeface="Helvetica" pitchFamily="-112" charset="0"/>
              </a:rPr>
              <a:t>Pushing forward workers’ rights</a:t>
            </a:r>
          </a:p>
          <a:p>
            <a:r>
              <a:rPr lang="en-US" b="1" dirty="0" smtClean="0">
                <a:solidFill>
                  <a:srgbClr val="5A1235"/>
                </a:solidFill>
                <a:latin typeface="Helvetica" pitchFamily="-112" charset="0"/>
              </a:rPr>
              <a:t>Example </a:t>
            </a:r>
            <a:r>
              <a:rPr lang="en-US" b="1" dirty="0" err="1" smtClean="0">
                <a:solidFill>
                  <a:srgbClr val="5A1235"/>
                </a:solidFill>
                <a:latin typeface="Helvetica" pitchFamily="-112" charset="0"/>
              </a:rPr>
              <a:t>Arbeid</a:t>
            </a:r>
            <a:r>
              <a:rPr lang="en-US" b="1" dirty="0" smtClean="0">
                <a:solidFill>
                  <a:srgbClr val="5A1235"/>
                </a:solidFill>
                <a:latin typeface="Helvetica" pitchFamily="-112" charset="0"/>
              </a:rPr>
              <a:t> &amp; Milieu</a:t>
            </a:r>
            <a:endParaRPr lang="en-US" b="1" dirty="0">
              <a:solidFill>
                <a:srgbClr val="5A1235"/>
              </a:solidFill>
              <a:latin typeface="Helvetica" pitchFamily="-112" charset="0"/>
            </a:endParaRPr>
          </a:p>
        </p:txBody>
      </p:sp>
      <p:pic>
        <p:nvPicPr>
          <p:cNvPr id="13" name="Afbeelding 12" descr="http://www.a-m.be/uploads/logoacv2_web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 rot="16200000">
            <a:off x="-9237" y="2391061"/>
            <a:ext cx="771525" cy="313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Afbeelding 13" descr="http://www.a-m.be/uploads/logos/abvv_vlaams_logo_web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 rot="16200000">
            <a:off x="-26632" y="3305144"/>
            <a:ext cx="79621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Afbeelding 16" descr="http://www.a-m.be/uploads/logo_groot_aclvb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 rot="16200000">
            <a:off x="123230" y="4165079"/>
            <a:ext cx="45839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Afbeelding 17" descr="http://www.a-m.be/uploads/bblrgb.jpg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 rot="16200000">
            <a:off x="-413198" y="5362753"/>
            <a:ext cx="151220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5976" name="Rectangle 8"/>
          <p:cNvSpPr>
            <a:spLocks noChangeArrowheads="1"/>
          </p:cNvSpPr>
          <p:nvPr/>
        </p:nvSpPr>
        <p:spPr bwMode="auto">
          <a:xfrm>
            <a:off x="5108812" y="6320354"/>
            <a:ext cx="317586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</a:t>
            </a: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ith financial support of the European Commission</a:t>
            </a:r>
            <a:r>
              <a:rPr kumimoji="0" lang="en-GB" sz="1100" b="1" i="0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95975" name="Picture 1" descr="EUflagGi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284680" y="6158353"/>
            <a:ext cx="533876" cy="354711"/>
          </a:xfrm>
          <a:prstGeom prst="rect">
            <a:avLst/>
          </a:prstGeom>
          <a:noFill/>
        </p:spPr>
      </p:pic>
      <p:sp>
        <p:nvSpPr>
          <p:cNvPr id="595977" name="Rectangle 9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Afbeelding 24" descr="C:\Users\Arbeid &amp; Milieu\Desktop\Greening the workplace\Project Greening the Workplace\Logo\Picto Green Workplace_signature_OK.jpg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131397" y="246490"/>
            <a:ext cx="2591544" cy="1060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kstvak 25"/>
          <p:cNvSpPr txBox="1"/>
          <p:nvPr/>
        </p:nvSpPr>
        <p:spPr>
          <a:xfrm>
            <a:off x="1828800" y="1628800"/>
            <a:ext cx="4038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nl-BE" sz="2200" b="1" dirty="0" smtClean="0">
                <a:latin typeface="Helvetica" pitchFamily="-112" charset="0"/>
              </a:rPr>
              <a:t>Case 1: </a:t>
            </a:r>
            <a:r>
              <a:rPr lang="nl-BE" sz="2200" b="1" dirty="0" err="1" smtClean="0">
                <a:latin typeface="Helvetica" pitchFamily="-112" charset="0"/>
              </a:rPr>
              <a:t>Umicore</a:t>
            </a:r>
            <a:endParaRPr lang="nl-BE" sz="2200" b="1" dirty="0" smtClean="0">
              <a:latin typeface="Helvetica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828800" y="2162175"/>
            <a:ext cx="6894141" cy="3936181"/>
          </a:xfrm>
        </p:spPr>
        <p:txBody>
          <a:bodyPr/>
          <a:lstStyle/>
          <a:p>
            <a:pPr marL="342900" lvl="1" indent="-342900" algn="l" eaLnBrk="1" hangingPunct="1">
              <a:buFont typeface="Wingdings" pitchFamily="2" charset="2"/>
              <a:buChar char="Ø"/>
            </a:pPr>
            <a:r>
              <a:rPr lang="en-GB" sz="1800" b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LESSONS LEARNED</a:t>
            </a:r>
          </a:p>
          <a:p>
            <a:pPr marL="342900" lvl="1" indent="-342900" algn="l" eaLnBrk="1" hangingPunct="1"/>
            <a:r>
              <a:rPr lang="en-GB" sz="1800" b="1" u="sng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Sudden</a:t>
            </a:r>
            <a:r>
              <a:rPr lang="en-GB" sz="1800" b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nature of restructuring meant undesirable outcomes </a:t>
            </a:r>
          </a:p>
          <a:p>
            <a:pPr marL="342900" lvl="1" indent="-342900" algn="l" eaLnBrk="1" hangingPunct="1">
              <a:buFont typeface="Wingdings" pitchFamily="2" charset="2"/>
              <a:buChar char="§"/>
            </a:pPr>
            <a:r>
              <a:rPr lang="en-GB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for workers</a:t>
            </a:r>
          </a:p>
          <a:p>
            <a:pPr marL="800100" lvl="2" indent="-342900" algn="l" eaLnBrk="1" hangingPunct="1"/>
            <a:r>
              <a:rPr lang="en-GB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workforce diminished by 25% (including early retirement and outplacement); more flexibility; less pay; sudden transfers to other posts; health and safety issues due to sudden implementation of new processes and technology</a:t>
            </a:r>
          </a:p>
          <a:p>
            <a:pPr marL="342900" lvl="1" indent="-342900" algn="l" eaLnBrk="1" hangingPunct="1">
              <a:buFont typeface="Wingdings" pitchFamily="2" charset="2"/>
              <a:buChar char="§"/>
            </a:pPr>
            <a:r>
              <a:rPr lang="en-GB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for the company</a:t>
            </a:r>
          </a:p>
          <a:p>
            <a:pPr marL="800100" lvl="2" indent="-342900" algn="l" eaLnBrk="1" hangingPunct="1"/>
            <a:r>
              <a:rPr lang="en-GB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high economic risk, loss of expertise (elderly workers leaving)</a:t>
            </a:r>
          </a:p>
          <a:p>
            <a:pPr marL="342900" lvl="1" indent="-342900" algn="l" eaLnBrk="1" hangingPunct="1">
              <a:buFont typeface="Wingdings" pitchFamily="2" charset="2"/>
              <a:buChar char="§"/>
            </a:pPr>
            <a:r>
              <a:rPr lang="en-GB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for society</a:t>
            </a:r>
          </a:p>
          <a:p>
            <a:pPr marL="800100" lvl="2" indent="-342900" algn="l" eaLnBrk="1" hangingPunct="1"/>
            <a:r>
              <a:rPr lang="en-GB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externalisation of internal problems by company is carried by whole society (e.g. unemployment, early retirement, ...)</a:t>
            </a:r>
          </a:p>
          <a:p>
            <a:pPr marL="342900" lvl="1" indent="-342900" algn="l" eaLnBrk="1" hangingPunct="1">
              <a:buFont typeface="Wingdings" pitchFamily="2" charset="2"/>
              <a:buChar char="à"/>
            </a:pPr>
            <a:r>
              <a:rPr lang="en-GB" sz="1600" u="sng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During and after restructuring</a:t>
            </a:r>
            <a:r>
              <a:rPr lang="en-GB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, programmes for (re)training and health &amp; safety measures were put in place, hiring people again, but</a:t>
            </a:r>
            <a:r>
              <a:rPr lang="en-GB" sz="1600" b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... </a:t>
            </a:r>
          </a:p>
          <a:p>
            <a:pPr marL="800100" lvl="2" indent="-342900" algn="l" eaLnBrk="1" hangingPunct="1"/>
            <a:r>
              <a:rPr lang="en-GB" sz="1600" b="1" u="sng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damage was done </a:t>
            </a:r>
          </a:p>
          <a:p>
            <a:pPr marL="342900" lvl="1" indent="-342900" algn="l" eaLnBrk="1" hangingPunct="1"/>
            <a:endParaRPr lang="en-GB" sz="1800" dirty="0" smtClean="0">
              <a:solidFill>
                <a:schemeClr val="tx1"/>
              </a:solidFill>
              <a:latin typeface="Helvetica" pitchFamily="-112" charset="0"/>
              <a:ea typeface="ＭＳ Ｐゴシック" pitchFamily="34" charset="-128"/>
            </a:endParaRPr>
          </a:p>
          <a:p>
            <a:pPr marL="800100" lvl="2" indent="-342900" algn="l" eaLnBrk="1" hangingPunct="1">
              <a:buFont typeface="Courier New" pitchFamily="49" charset="0"/>
              <a:buChar char="o"/>
            </a:pPr>
            <a:endParaRPr lang="en-GB" sz="1600" dirty="0" smtClean="0">
              <a:solidFill>
                <a:schemeClr val="tx1"/>
              </a:solidFill>
              <a:latin typeface="Helvetica" pitchFamily="-112" charset="0"/>
              <a:ea typeface="ＭＳ Ｐゴシック" pitchFamily="34" charset="-128"/>
            </a:endParaRPr>
          </a:p>
          <a:p>
            <a:pPr marL="342900" lvl="1" indent="-342900" algn="l" eaLnBrk="1" hangingPunct="1">
              <a:buFont typeface="Wingdings" pitchFamily="2" charset="2"/>
              <a:buChar char="§"/>
            </a:pPr>
            <a:endParaRPr lang="en-GB" sz="1800" b="1" dirty="0" smtClean="0">
              <a:solidFill>
                <a:schemeClr val="tx1"/>
              </a:solidFill>
              <a:latin typeface="Helvetica" pitchFamily="-112" charset="0"/>
              <a:ea typeface="ＭＳ Ｐゴシック" pitchFamily="34" charset="-128"/>
            </a:endParaRPr>
          </a:p>
          <a:p>
            <a:pPr marL="800100" lvl="2" indent="-342900" algn="l" eaLnBrk="1" hangingPunct="1"/>
            <a:endParaRPr lang="en-GB" sz="1400" b="1" dirty="0" smtClean="0">
              <a:solidFill>
                <a:schemeClr val="tx1"/>
              </a:solidFill>
              <a:latin typeface="Helvetica" pitchFamily="-112" charset="0"/>
              <a:ea typeface="ＭＳ Ｐゴシック" pitchFamily="34" charset="-128"/>
            </a:endParaRPr>
          </a:p>
          <a:p>
            <a:pPr marL="342900" lvl="1" indent="-342900" algn="l" eaLnBrk="1" hangingPunct="1"/>
            <a:endParaRPr lang="en-GB" sz="1800" b="1" dirty="0" smtClean="0">
              <a:solidFill>
                <a:schemeClr val="tx1"/>
              </a:solidFill>
              <a:latin typeface="Helvetica" pitchFamily="-112" charset="0"/>
              <a:ea typeface="ＭＳ Ｐゴシック" pitchFamily="34" charset="-12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" y="1295400"/>
            <a:ext cx="1524000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078" name="TextBox 15"/>
          <p:cNvSpPr txBox="1">
            <a:spLocks noChangeArrowheads="1"/>
          </p:cNvSpPr>
          <p:nvPr/>
        </p:nvSpPr>
        <p:spPr bwMode="auto">
          <a:xfrm>
            <a:off x="1828800" y="685800"/>
            <a:ext cx="497544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 dirty="0">
              <a:solidFill>
                <a:srgbClr val="96BE19"/>
              </a:solidFill>
              <a:latin typeface="Helvetica" pitchFamily="-112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52400" y="125413"/>
          <a:ext cx="1524000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724" name="Document" r:id="rId4" imgW="5182323" imgH="3467584" progId="Word.Document.12">
                  <p:link updateAutomatic="1"/>
                </p:oleObj>
              </mc:Choice>
              <mc:Fallback>
                <p:oleObj name="Document" r:id="rId4" imgW="5182323" imgH="3467584" progId="Word.Document.12">
                  <p:link updateAutomatic="1"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5413"/>
                        <a:ext cx="1524000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 flipV="1">
            <a:off x="1828800" y="1295400"/>
            <a:ext cx="4038600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828800" y="609600"/>
            <a:ext cx="4038600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52400" y="2057400"/>
            <a:ext cx="1524000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082" name="Text Box 11"/>
          <p:cNvSpPr txBox="1">
            <a:spLocks noChangeArrowheads="1"/>
          </p:cNvSpPr>
          <p:nvPr/>
        </p:nvSpPr>
        <p:spPr bwMode="auto">
          <a:xfrm>
            <a:off x="152400" y="1306513"/>
            <a:ext cx="1524000" cy="7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GB" sz="800">
                <a:solidFill>
                  <a:srgbClr val="000000"/>
                </a:solidFill>
                <a:latin typeface="HelveticaNeue-Light" charset="0"/>
              </a:rPr>
              <a:t>Tweekerkenstraat 47 </a:t>
            </a:r>
          </a:p>
          <a:p>
            <a:r>
              <a:rPr lang="en-GB" sz="800">
                <a:solidFill>
                  <a:srgbClr val="000000"/>
                </a:solidFill>
                <a:latin typeface="HelveticaNeue-Light" charset="0"/>
              </a:rPr>
              <a:t>1000 Brussel</a:t>
            </a:r>
          </a:p>
          <a:p>
            <a:r>
              <a:rPr lang="en-GB" sz="800">
                <a:solidFill>
                  <a:srgbClr val="000000"/>
                </a:solidFill>
                <a:latin typeface="HelveticaNeue-Light" charset="0"/>
              </a:rPr>
              <a:t>02/ 325 35 00</a:t>
            </a:r>
          </a:p>
          <a:p>
            <a:r>
              <a:rPr lang="en-GB" sz="800">
                <a:solidFill>
                  <a:srgbClr val="96BD0B"/>
                </a:solidFill>
                <a:latin typeface="HelveticaNeue-Light" charset="0"/>
              </a:rPr>
              <a:t>www.a-m.be</a:t>
            </a:r>
          </a:p>
          <a:p>
            <a:r>
              <a:rPr lang="en-GB" sz="800">
                <a:solidFill>
                  <a:srgbClr val="96BD0B"/>
                </a:solidFill>
                <a:latin typeface="HelveticaNeue-Light" charset="0"/>
              </a:rPr>
              <a:t>secretariaat@a-m.be</a:t>
            </a:r>
            <a:endParaRPr lang="en-GB" sz="800">
              <a:solidFill>
                <a:srgbClr val="000000"/>
              </a:solidFill>
              <a:latin typeface="HelveticaNeue-Light" charset="0"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1828800" y="6490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96BE19"/>
                </a:solidFill>
                <a:latin typeface="Helvetica" pitchFamily="-112" charset="0"/>
              </a:rPr>
              <a:t>Pushing forward workers’ rights</a:t>
            </a:r>
          </a:p>
          <a:p>
            <a:r>
              <a:rPr lang="en-US" b="1" dirty="0" smtClean="0">
                <a:solidFill>
                  <a:srgbClr val="5A1235"/>
                </a:solidFill>
                <a:latin typeface="Helvetica" pitchFamily="-112" charset="0"/>
              </a:rPr>
              <a:t>Example </a:t>
            </a:r>
            <a:r>
              <a:rPr lang="en-US" b="1" dirty="0" err="1" smtClean="0">
                <a:solidFill>
                  <a:srgbClr val="5A1235"/>
                </a:solidFill>
                <a:latin typeface="Helvetica" pitchFamily="-112" charset="0"/>
              </a:rPr>
              <a:t>Arbeid</a:t>
            </a:r>
            <a:r>
              <a:rPr lang="en-US" b="1" dirty="0" smtClean="0">
                <a:solidFill>
                  <a:srgbClr val="5A1235"/>
                </a:solidFill>
                <a:latin typeface="Helvetica" pitchFamily="-112" charset="0"/>
              </a:rPr>
              <a:t> &amp; Milieu</a:t>
            </a:r>
            <a:endParaRPr lang="en-US" b="1" dirty="0">
              <a:solidFill>
                <a:srgbClr val="5A1235"/>
              </a:solidFill>
              <a:latin typeface="Helvetica" pitchFamily="-112" charset="0"/>
            </a:endParaRPr>
          </a:p>
        </p:txBody>
      </p:sp>
      <p:pic>
        <p:nvPicPr>
          <p:cNvPr id="13" name="Afbeelding 12" descr="http://www.a-m.be/uploads/logoacv2_web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 rot="16200000">
            <a:off x="-9237" y="2391061"/>
            <a:ext cx="771525" cy="313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Afbeelding 13" descr="http://www.a-m.be/uploads/logos/abvv_vlaams_logo_web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 rot="16200000">
            <a:off x="-26632" y="3305144"/>
            <a:ext cx="79621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Afbeelding 16" descr="http://www.a-m.be/uploads/logo_groot_aclvb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 rot="16200000">
            <a:off x="123230" y="4165079"/>
            <a:ext cx="45839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Afbeelding 17" descr="http://www.a-m.be/uploads/bblrgb.jpg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 rot="16200000">
            <a:off x="-413198" y="5362753"/>
            <a:ext cx="151220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5976" name="Rectangle 8"/>
          <p:cNvSpPr>
            <a:spLocks noChangeArrowheads="1"/>
          </p:cNvSpPr>
          <p:nvPr/>
        </p:nvSpPr>
        <p:spPr bwMode="auto">
          <a:xfrm>
            <a:off x="5108812" y="6387066"/>
            <a:ext cx="317586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</a:t>
            </a: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ith financial support of the European Commission</a:t>
            </a:r>
            <a:r>
              <a:rPr kumimoji="0" lang="en-GB" sz="1100" b="1" i="0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95975" name="Picture 1" descr="EUflagGi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284681" y="6309354"/>
            <a:ext cx="533876" cy="354711"/>
          </a:xfrm>
          <a:prstGeom prst="rect">
            <a:avLst/>
          </a:prstGeom>
          <a:noFill/>
        </p:spPr>
      </p:pic>
      <p:sp>
        <p:nvSpPr>
          <p:cNvPr id="595977" name="Rectangle 9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Afbeelding 24" descr="C:\Users\Arbeid &amp; Milieu\Desktop\Greening the workplace\Project Greening the Workplace\Logo\Picto Green Workplace_signature_OK.jpg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131397" y="246490"/>
            <a:ext cx="2591544" cy="1060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kstvak 25"/>
          <p:cNvSpPr txBox="1"/>
          <p:nvPr/>
        </p:nvSpPr>
        <p:spPr>
          <a:xfrm>
            <a:off x="1828800" y="1628800"/>
            <a:ext cx="4038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nl-BE" sz="2200" b="1" dirty="0" smtClean="0">
                <a:latin typeface="Helvetica" pitchFamily="-112" charset="0"/>
              </a:rPr>
              <a:t>Case 1: </a:t>
            </a:r>
            <a:r>
              <a:rPr lang="nl-BE" sz="2200" b="1" dirty="0" err="1" smtClean="0">
                <a:latin typeface="Helvetica" pitchFamily="-112" charset="0"/>
              </a:rPr>
              <a:t>Umicore</a:t>
            </a:r>
            <a:endParaRPr lang="nl-BE" sz="2200" b="1" dirty="0" smtClean="0">
              <a:latin typeface="Helvetica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828800" y="2162175"/>
            <a:ext cx="6894141" cy="3936181"/>
          </a:xfrm>
        </p:spPr>
        <p:txBody>
          <a:bodyPr/>
          <a:lstStyle/>
          <a:p>
            <a:pPr marL="0" lvl="1" algn="l" eaLnBrk="1" hangingPunct="1">
              <a:buFont typeface="Wingdings" pitchFamily="2" charset="2"/>
              <a:buChar char="Ø"/>
            </a:pPr>
            <a:r>
              <a:rPr lang="nl-BE" sz="1800" b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COMPANY AND AMBITIONS</a:t>
            </a:r>
          </a:p>
          <a:p>
            <a:pPr marL="0" lvl="1" algn="l" eaLnBrk="1" hangingPunct="1">
              <a:buFont typeface="Wingdings" pitchFamily="2" charset="2"/>
              <a:buChar char="§"/>
            </a:pPr>
            <a:r>
              <a:rPr lang="nl-BE" sz="1800" b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nl-BE" sz="16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Operating</a:t>
            </a:r>
            <a:r>
              <a:rPr lang="nl-BE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nl-BE" sz="16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worldwide</a:t>
            </a:r>
            <a:r>
              <a:rPr lang="nl-BE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, </a:t>
            </a:r>
            <a:r>
              <a:rPr lang="nl-BE" sz="16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started</a:t>
            </a:r>
            <a:r>
              <a:rPr lang="nl-BE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nl-BE" sz="16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from</a:t>
            </a:r>
            <a:r>
              <a:rPr lang="nl-BE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nl-BE" sz="16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Tessenderlo</a:t>
            </a:r>
            <a:r>
              <a:rPr lang="nl-BE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, Belgium</a:t>
            </a:r>
          </a:p>
          <a:p>
            <a:pPr marL="0" lvl="1" algn="l" eaLnBrk="1" hangingPunct="1">
              <a:buFont typeface="Wingdings" pitchFamily="2" charset="2"/>
              <a:buChar char="§"/>
            </a:pPr>
            <a:r>
              <a:rPr lang="nl-BE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nl-BE" sz="16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Activities</a:t>
            </a:r>
            <a:r>
              <a:rPr lang="nl-BE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: </a:t>
            </a:r>
            <a:r>
              <a:rPr lang="nl-BE" sz="16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gelatines</a:t>
            </a:r>
            <a:r>
              <a:rPr lang="nl-BE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, </a:t>
            </a:r>
            <a:r>
              <a:rPr lang="nl-BE" sz="16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bio-fuels</a:t>
            </a:r>
            <a:r>
              <a:rPr lang="nl-BE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, PVC, </a:t>
            </a:r>
            <a:r>
              <a:rPr lang="nl-BE" sz="16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fertilizers</a:t>
            </a:r>
            <a:r>
              <a:rPr lang="nl-BE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, ...</a:t>
            </a:r>
          </a:p>
          <a:p>
            <a:pPr marL="0" lvl="1" algn="l" eaLnBrk="1" hangingPunct="1">
              <a:buFont typeface="Wingdings" pitchFamily="2" charset="2"/>
              <a:buChar char="§"/>
            </a:pPr>
            <a:r>
              <a:rPr lang="nl-BE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New CEO Frank </a:t>
            </a:r>
            <a:r>
              <a:rPr lang="nl-BE" sz="16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Coenen</a:t>
            </a:r>
            <a:r>
              <a:rPr lang="nl-BE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wants the </a:t>
            </a:r>
            <a:r>
              <a:rPr lang="nl-BE" sz="16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company</a:t>
            </a:r>
            <a:r>
              <a:rPr lang="nl-BE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to focus </a:t>
            </a:r>
            <a:r>
              <a:rPr lang="nl-BE" sz="16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only</a:t>
            </a:r>
            <a:r>
              <a:rPr lang="nl-BE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nl-BE" sz="16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on</a:t>
            </a:r>
            <a:r>
              <a:rPr lang="nl-BE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nl-BE" sz="16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activities</a:t>
            </a:r>
            <a:r>
              <a:rPr lang="nl-BE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nl-BE" sz="16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that</a:t>
            </a:r>
            <a:r>
              <a:rPr lang="nl-BE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are </a:t>
            </a:r>
            <a:r>
              <a:rPr lang="nl-BE" sz="1600" u="sng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ecologically</a:t>
            </a:r>
            <a:r>
              <a:rPr lang="nl-BE" sz="1600" u="sng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nl-BE" sz="1600" u="sng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durable</a:t>
            </a:r>
            <a:r>
              <a:rPr lang="nl-BE" sz="1600" u="sng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nl-BE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and </a:t>
            </a:r>
            <a:r>
              <a:rPr lang="nl-BE" sz="1600" u="sng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less</a:t>
            </a:r>
            <a:r>
              <a:rPr lang="nl-BE" sz="1600" u="sng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sensitive to </a:t>
            </a:r>
            <a:r>
              <a:rPr lang="nl-BE" sz="1600" u="sng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economic</a:t>
            </a:r>
            <a:r>
              <a:rPr lang="nl-BE" sz="1600" u="sng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crisis</a:t>
            </a:r>
          </a:p>
          <a:p>
            <a:pPr marL="0" lvl="1" algn="l" eaLnBrk="1" hangingPunct="1"/>
            <a:endParaRPr lang="nl-BE" sz="1800" u="sng" dirty="0" smtClean="0">
              <a:solidFill>
                <a:schemeClr val="tx1"/>
              </a:solidFill>
              <a:latin typeface="Helvetica" pitchFamily="-112" charset="0"/>
              <a:ea typeface="ＭＳ Ｐゴシック" pitchFamily="34" charset="-128"/>
            </a:endParaRPr>
          </a:p>
          <a:p>
            <a:pPr marL="0" lvl="1" algn="l" eaLnBrk="1" hangingPunct="1">
              <a:buFont typeface="Wingdings" pitchFamily="2" charset="2"/>
              <a:buChar char="Ø"/>
            </a:pPr>
            <a:r>
              <a:rPr lang="nl-BE" sz="1800" b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(UMICORE) HISTORY REPEATED?</a:t>
            </a:r>
          </a:p>
          <a:p>
            <a:pPr marL="0" lvl="1" algn="l" eaLnBrk="1" hangingPunct="1">
              <a:buFont typeface="Wingdings" pitchFamily="2" charset="2"/>
              <a:buChar char="§"/>
            </a:pPr>
            <a:r>
              <a:rPr lang="nl-BE" sz="1800" b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nl-BE" sz="16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middle</a:t>
            </a:r>
            <a:r>
              <a:rPr lang="nl-BE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management </a:t>
            </a:r>
            <a:r>
              <a:rPr lang="nl-BE" sz="16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not</a:t>
            </a:r>
            <a:r>
              <a:rPr lang="nl-BE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“</a:t>
            </a:r>
            <a:r>
              <a:rPr lang="nl-BE" sz="16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socialized</a:t>
            </a:r>
            <a:r>
              <a:rPr lang="nl-BE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” in </a:t>
            </a:r>
            <a:r>
              <a:rPr lang="nl-BE" sz="16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ecological</a:t>
            </a:r>
            <a:r>
              <a:rPr lang="nl-BE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issues </a:t>
            </a:r>
            <a:r>
              <a:rPr lang="nl-BE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 </a:t>
            </a:r>
            <a:r>
              <a:rPr lang="nl-BE" sz="16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replaced</a:t>
            </a:r>
            <a:r>
              <a:rPr lang="nl-BE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</a:t>
            </a:r>
            <a:r>
              <a:rPr lang="nl-BE" sz="16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instead</a:t>
            </a:r>
            <a:r>
              <a:rPr lang="nl-BE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of </a:t>
            </a:r>
            <a:r>
              <a:rPr lang="nl-BE" sz="16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retrained</a:t>
            </a:r>
            <a:r>
              <a:rPr lang="nl-BE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(?)</a:t>
            </a:r>
          </a:p>
          <a:p>
            <a:pPr marL="0" lvl="1" algn="l" eaLnBrk="1" hangingPunct="1">
              <a:buFont typeface="Wingdings" pitchFamily="2" charset="2"/>
              <a:buChar char="§"/>
            </a:pPr>
            <a:r>
              <a:rPr lang="nl-BE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</a:t>
            </a:r>
            <a:r>
              <a:rPr lang="nl-BE" sz="16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divisions</a:t>
            </a:r>
            <a:r>
              <a:rPr lang="nl-BE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of the </a:t>
            </a:r>
            <a:r>
              <a:rPr lang="nl-BE" sz="16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group</a:t>
            </a:r>
            <a:r>
              <a:rPr lang="nl-BE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</a:t>
            </a:r>
            <a:r>
              <a:rPr lang="nl-BE" sz="16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that</a:t>
            </a:r>
            <a:r>
              <a:rPr lang="nl-BE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do </a:t>
            </a:r>
            <a:r>
              <a:rPr lang="nl-BE" sz="16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not</a:t>
            </a:r>
            <a:r>
              <a:rPr lang="nl-BE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fit the </a:t>
            </a:r>
            <a:r>
              <a:rPr lang="nl-BE" sz="16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new</a:t>
            </a:r>
            <a:r>
              <a:rPr lang="nl-BE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</a:t>
            </a:r>
            <a:r>
              <a:rPr lang="nl-BE" sz="16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ecological</a:t>
            </a:r>
            <a:r>
              <a:rPr lang="nl-BE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</a:t>
            </a:r>
            <a:r>
              <a:rPr lang="nl-BE" sz="16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ambitions</a:t>
            </a:r>
            <a:r>
              <a:rPr lang="nl-BE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and </a:t>
            </a:r>
            <a:r>
              <a:rPr lang="nl-BE" sz="16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economic</a:t>
            </a:r>
            <a:r>
              <a:rPr lang="nl-BE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</a:t>
            </a:r>
            <a:r>
              <a:rPr lang="nl-BE" sz="16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standards</a:t>
            </a:r>
            <a:r>
              <a:rPr lang="nl-BE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are </a:t>
            </a:r>
            <a:r>
              <a:rPr lang="nl-BE" sz="16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sold</a:t>
            </a:r>
            <a:r>
              <a:rPr lang="nl-BE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/ </a:t>
            </a:r>
            <a:r>
              <a:rPr lang="nl-BE" sz="16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closed</a:t>
            </a:r>
            <a:r>
              <a:rPr lang="nl-BE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</a:t>
            </a:r>
            <a:r>
              <a:rPr lang="nl-BE" sz="16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instead</a:t>
            </a:r>
            <a:r>
              <a:rPr lang="nl-BE" sz="16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of </a:t>
            </a:r>
            <a:r>
              <a:rPr lang="nl-BE" sz="16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reoriented</a:t>
            </a:r>
            <a:endParaRPr lang="nl-BE" sz="1600" dirty="0" smtClean="0">
              <a:solidFill>
                <a:schemeClr val="tx1"/>
              </a:solidFill>
              <a:latin typeface="Helvetica" pitchFamily="-112" charset="0"/>
              <a:ea typeface="ＭＳ Ｐゴシック" pitchFamily="34" charset="-128"/>
              <a:sym typeface="Wingdings" pitchFamily="2" charset="2"/>
            </a:endParaRPr>
          </a:p>
          <a:p>
            <a:pPr marL="0" lvl="1" algn="l" eaLnBrk="1" hangingPunct="1"/>
            <a:endParaRPr lang="nl-BE" sz="1600" dirty="0" smtClean="0">
              <a:solidFill>
                <a:schemeClr val="tx1"/>
              </a:solidFill>
              <a:latin typeface="Helvetica" pitchFamily="-112" charset="0"/>
              <a:ea typeface="ＭＳ Ｐゴシック" pitchFamily="34" charset="-128"/>
              <a:sym typeface="Wingdings" pitchFamily="2" charset="2"/>
            </a:endParaRPr>
          </a:p>
          <a:p>
            <a:pPr marL="0" lvl="1" algn="l" eaLnBrk="1" hangingPunct="1"/>
            <a:r>
              <a:rPr lang="nl-BE" sz="1600" b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= </a:t>
            </a:r>
            <a:r>
              <a:rPr lang="nl-BE" sz="1600" b="1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externalising</a:t>
            </a:r>
            <a:r>
              <a:rPr lang="nl-BE" sz="1600" b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</a:t>
            </a:r>
            <a:r>
              <a:rPr lang="nl-BE" sz="1600" b="1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internal</a:t>
            </a:r>
            <a:r>
              <a:rPr lang="nl-BE" sz="1600" b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</a:t>
            </a:r>
            <a:r>
              <a:rPr lang="nl-BE" sz="1600" b="1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problems</a:t>
            </a:r>
            <a:endParaRPr lang="nl-BE" sz="1600" b="1" dirty="0" smtClean="0">
              <a:solidFill>
                <a:schemeClr val="tx1"/>
              </a:solidFill>
              <a:latin typeface="Helvetica" pitchFamily="-112" charset="0"/>
              <a:ea typeface="ＭＳ Ｐゴシック" pitchFamily="34" charset="-128"/>
            </a:endParaRPr>
          </a:p>
          <a:p>
            <a:pPr marL="0" lvl="1" algn="l" eaLnBrk="1" hangingPunct="1"/>
            <a:endParaRPr lang="nl-BE" sz="1600" b="1" dirty="0" smtClean="0">
              <a:solidFill>
                <a:schemeClr val="tx1"/>
              </a:solidFill>
              <a:latin typeface="Helvetica" pitchFamily="-112" charset="0"/>
              <a:ea typeface="ＭＳ Ｐゴシック" pitchFamily="34" charset="-12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" y="1295400"/>
            <a:ext cx="1524000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078" name="TextBox 15"/>
          <p:cNvSpPr txBox="1">
            <a:spLocks noChangeArrowheads="1"/>
          </p:cNvSpPr>
          <p:nvPr/>
        </p:nvSpPr>
        <p:spPr bwMode="auto">
          <a:xfrm>
            <a:off x="1828800" y="685800"/>
            <a:ext cx="497544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 dirty="0">
              <a:solidFill>
                <a:srgbClr val="96BE19"/>
              </a:solidFill>
              <a:latin typeface="Helvetica" pitchFamily="-112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52400" y="125413"/>
          <a:ext cx="1524000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4580" name="Document" r:id="rId4" imgW="5182323" imgH="3467584" progId="Word.Document.12">
                  <p:link updateAutomatic="1"/>
                </p:oleObj>
              </mc:Choice>
              <mc:Fallback>
                <p:oleObj name="Document" r:id="rId4" imgW="5182323" imgH="3467584" progId="Word.Document.12">
                  <p:link updateAutomatic="1"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5413"/>
                        <a:ext cx="1524000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 flipV="1">
            <a:off x="1828800" y="1295400"/>
            <a:ext cx="4038600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828800" y="609600"/>
            <a:ext cx="4038600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52400" y="2057400"/>
            <a:ext cx="1524000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082" name="Text Box 11"/>
          <p:cNvSpPr txBox="1">
            <a:spLocks noChangeArrowheads="1"/>
          </p:cNvSpPr>
          <p:nvPr/>
        </p:nvSpPr>
        <p:spPr bwMode="auto">
          <a:xfrm>
            <a:off x="152400" y="1306513"/>
            <a:ext cx="1524000" cy="7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GB" sz="800">
                <a:solidFill>
                  <a:srgbClr val="000000"/>
                </a:solidFill>
                <a:latin typeface="HelveticaNeue-Light" charset="0"/>
              </a:rPr>
              <a:t>Tweekerkenstraat 47 </a:t>
            </a:r>
          </a:p>
          <a:p>
            <a:r>
              <a:rPr lang="en-GB" sz="800">
                <a:solidFill>
                  <a:srgbClr val="000000"/>
                </a:solidFill>
                <a:latin typeface="HelveticaNeue-Light" charset="0"/>
              </a:rPr>
              <a:t>1000 Brussel</a:t>
            </a:r>
          </a:p>
          <a:p>
            <a:r>
              <a:rPr lang="en-GB" sz="800">
                <a:solidFill>
                  <a:srgbClr val="000000"/>
                </a:solidFill>
                <a:latin typeface="HelveticaNeue-Light" charset="0"/>
              </a:rPr>
              <a:t>02/ 325 35 00</a:t>
            </a:r>
          </a:p>
          <a:p>
            <a:r>
              <a:rPr lang="en-GB" sz="800">
                <a:solidFill>
                  <a:srgbClr val="96BD0B"/>
                </a:solidFill>
                <a:latin typeface="HelveticaNeue-Light" charset="0"/>
              </a:rPr>
              <a:t>www.a-m.be</a:t>
            </a:r>
          </a:p>
          <a:p>
            <a:r>
              <a:rPr lang="en-GB" sz="800">
                <a:solidFill>
                  <a:srgbClr val="96BD0B"/>
                </a:solidFill>
                <a:latin typeface="HelveticaNeue-Light" charset="0"/>
              </a:rPr>
              <a:t>secretariaat@a-m.be</a:t>
            </a:r>
            <a:endParaRPr lang="en-GB" sz="800">
              <a:solidFill>
                <a:srgbClr val="000000"/>
              </a:solidFill>
              <a:latin typeface="HelveticaNeue-Light" charset="0"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1828800" y="6490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96BE19"/>
                </a:solidFill>
                <a:latin typeface="Helvetica" pitchFamily="-112" charset="0"/>
              </a:rPr>
              <a:t>Pushing forward workers’ rights</a:t>
            </a:r>
          </a:p>
          <a:p>
            <a:r>
              <a:rPr lang="en-US" b="1" dirty="0" smtClean="0">
                <a:solidFill>
                  <a:srgbClr val="5A1235"/>
                </a:solidFill>
                <a:latin typeface="Helvetica" pitchFamily="-112" charset="0"/>
              </a:rPr>
              <a:t>Example </a:t>
            </a:r>
            <a:r>
              <a:rPr lang="en-US" b="1" dirty="0" err="1" smtClean="0">
                <a:solidFill>
                  <a:srgbClr val="5A1235"/>
                </a:solidFill>
                <a:latin typeface="Helvetica" pitchFamily="-112" charset="0"/>
              </a:rPr>
              <a:t>Arbeid</a:t>
            </a:r>
            <a:r>
              <a:rPr lang="en-US" b="1" dirty="0" smtClean="0">
                <a:solidFill>
                  <a:srgbClr val="5A1235"/>
                </a:solidFill>
                <a:latin typeface="Helvetica" pitchFamily="-112" charset="0"/>
              </a:rPr>
              <a:t> &amp; Milieu</a:t>
            </a:r>
            <a:endParaRPr lang="en-US" b="1" dirty="0">
              <a:solidFill>
                <a:srgbClr val="5A1235"/>
              </a:solidFill>
              <a:latin typeface="Helvetica" pitchFamily="-112" charset="0"/>
            </a:endParaRPr>
          </a:p>
        </p:txBody>
      </p:sp>
      <p:pic>
        <p:nvPicPr>
          <p:cNvPr id="13" name="Afbeelding 12" descr="http://www.a-m.be/uploads/logoacv2_web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 rot="16200000">
            <a:off x="-9237" y="2391061"/>
            <a:ext cx="771525" cy="313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Afbeelding 13" descr="http://www.a-m.be/uploads/logos/abvv_vlaams_logo_web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 rot="16200000">
            <a:off x="-26632" y="3305144"/>
            <a:ext cx="79621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Afbeelding 16" descr="http://www.a-m.be/uploads/logo_groot_aclvb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 rot="16200000">
            <a:off x="123230" y="4165079"/>
            <a:ext cx="45839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Afbeelding 17" descr="http://www.a-m.be/uploads/bblrgb.jpg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 rot="16200000">
            <a:off x="-413198" y="5362753"/>
            <a:ext cx="151220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5976" name="Rectangle 8"/>
          <p:cNvSpPr>
            <a:spLocks noChangeArrowheads="1"/>
          </p:cNvSpPr>
          <p:nvPr/>
        </p:nvSpPr>
        <p:spPr bwMode="auto">
          <a:xfrm>
            <a:off x="5108812" y="6320354"/>
            <a:ext cx="317586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</a:t>
            </a: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ith financial support of the European Commission</a:t>
            </a:r>
            <a:r>
              <a:rPr kumimoji="0" lang="en-GB" sz="1100" b="1" i="0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95975" name="Picture 1" descr="EUflagGi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284680" y="6158353"/>
            <a:ext cx="533876" cy="354711"/>
          </a:xfrm>
          <a:prstGeom prst="rect">
            <a:avLst/>
          </a:prstGeom>
          <a:noFill/>
        </p:spPr>
      </p:pic>
      <p:sp>
        <p:nvSpPr>
          <p:cNvPr id="595977" name="Rectangle 9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Afbeelding 24" descr="C:\Users\Arbeid &amp; Milieu\Desktop\Greening the workplace\Project Greening the Workplace\Logo\Picto Green Workplace_signature_OK.jpg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131397" y="246490"/>
            <a:ext cx="2591544" cy="1060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kstvak 25"/>
          <p:cNvSpPr txBox="1"/>
          <p:nvPr/>
        </p:nvSpPr>
        <p:spPr>
          <a:xfrm>
            <a:off x="1828800" y="1628800"/>
            <a:ext cx="4038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nl-BE" sz="2200" b="1" dirty="0" smtClean="0">
                <a:latin typeface="Helvetica" pitchFamily="-112" charset="0"/>
              </a:rPr>
              <a:t>Case 2: </a:t>
            </a:r>
            <a:r>
              <a:rPr lang="nl-BE" sz="2200" b="1" dirty="0" err="1" smtClean="0">
                <a:latin typeface="Helvetica" pitchFamily="-112" charset="0"/>
              </a:rPr>
              <a:t>Tessenderlo</a:t>
            </a:r>
            <a:r>
              <a:rPr lang="nl-BE" sz="2200" b="1" dirty="0" smtClean="0">
                <a:latin typeface="Helvetica" pitchFamily="-112" charset="0"/>
              </a:rPr>
              <a:t> Group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828800" y="2162175"/>
            <a:ext cx="6894141" cy="3936181"/>
          </a:xfrm>
        </p:spPr>
        <p:txBody>
          <a:bodyPr/>
          <a:lstStyle/>
          <a:p>
            <a:pPr marL="0" lvl="1" algn="l" eaLnBrk="1" hangingPunct="1">
              <a:buFont typeface="Wingdings" pitchFamily="2" charset="2"/>
              <a:buChar char="Ø"/>
            </a:pPr>
            <a:r>
              <a:rPr lang="nl-BE" sz="1800" b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QUESTIONS TO BE ASKED</a:t>
            </a:r>
          </a:p>
          <a:p>
            <a:pPr marL="0" lvl="1" algn="l" eaLnBrk="1" hangingPunct="1">
              <a:buFont typeface="Wingdings" pitchFamily="2" charset="2"/>
              <a:buChar char="§"/>
            </a:pPr>
            <a:r>
              <a:rPr lang="nl-BE" sz="1800" b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Can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we </a:t>
            </a:r>
            <a:r>
              <a:rPr lang="nl-BE" sz="1800" u="sng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avoid</a:t>
            </a:r>
            <a:r>
              <a:rPr lang="nl-BE" sz="1800" u="sng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the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same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undesired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outcomes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for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workers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,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company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and society as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we’ve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seen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with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the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Umicore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case?</a:t>
            </a:r>
          </a:p>
          <a:p>
            <a:pPr marL="0" lvl="1" algn="l" eaLnBrk="1" hangingPunct="1">
              <a:buFont typeface="Wingdings" pitchFamily="2" charset="2"/>
              <a:buChar char="§"/>
            </a:pP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Many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more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companies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will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(have to) face the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same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challenges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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what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if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they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all –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individually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–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externalised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their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internal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problems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within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a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relative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short timespan?</a:t>
            </a:r>
            <a:endParaRPr lang="nl-BE" sz="1800" dirty="0" smtClean="0">
              <a:solidFill>
                <a:schemeClr val="tx1"/>
              </a:solidFill>
              <a:latin typeface="Helvetica" pitchFamily="-112" charset="0"/>
              <a:ea typeface="ＭＳ Ｐゴシック" pitchFamily="34" charset="-128"/>
            </a:endParaRPr>
          </a:p>
          <a:p>
            <a:pPr marL="0" lvl="1" eaLnBrk="1" hangingPunct="1"/>
            <a:endParaRPr lang="nl-BE" sz="1800" dirty="0" smtClean="0">
              <a:solidFill>
                <a:schemeClr val="tx1"/>
              </a:solidFill>
              <a:latin typeface="Helvetica" pitchFamily="-112" charset="0"/>
              <a:ea typeface="ＭＳ Ｐゴシック" pitchFamily="34" charset="-128"/>
            </a:endParaRPr>
          </a:p>
          <a:p>
            <a:pPr marL="0" lvl="1" eaLnBrk="1" hangingPunct="1"/>
            <a:endParaRPr lang="nl-BE" sz="1800" dirty="0" smtClean="0">
              <a:solidFill>
                <a:schemeClr val="tx1"/>
              </a:solidFill>
              <a:latin typeface="Helvetica" pitchFamily="-112" charset="0"/>
              <a:ea typeface="ＭＳ Ｐゴシック" pitchFamily="34" charset="-128"/>
            </a:endParaRPr>
          </a:p>
          <a:p>
            <a:pPr marL="0" lvl="1" eaLnBrk="1" hangingPunct="1"/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Allowing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all </a:t>
            </a:r>
            <a:r>
              <a:rPr lang="nl-BE" sz="1800" b="1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individual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companies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to </a:t>
            </a:r>
            <a:r>
              <a:rPr lang="nl-BE" sz="1800" b="1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externalise</a:t>
            </a:r>
            <a:r>
              <a:rPr lang="nl-BE" sz="1800" b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their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internal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</a:t>
            </a:r>
            <a:r>
              <a:rPr lang="nl-BE" sz="1800" b="1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problems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when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changing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(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for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the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better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),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will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make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the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much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needed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transition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to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an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ecologically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,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economically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and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socially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</a:t>
            </a:r>
            <a:r>
              <a:rPr lang="nl-BE" sz="1800" b="1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durable</a:t>
            </a:r>
            <a:r>
              <a:rPr lang="nl-BE" sz="1800" b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</a:t>
            </a:r>
            <a:r>
              <a:rPr lang="nl-BE" sz="1800" b="1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economy</a:t>
            </a:r>
            <a:r>
              <a:rPr lang="nl-BE" sz="1800" b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</a:t>
            </a:r>
            <a:r>
              <a:rPr lang="nl-BE" sz="1800" b="1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unachievable</a:t>
            </a:r>
            <a:r>
              <a:rPr lang="nl-BE" sz="1800" b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at the </a:t>
            </a:r>
            <a:r>
              <a:rPr lang="nl-BE" sz="1800" b="1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macro-level</a:t>
            </a:r>
            <a:r>
              <a:rPr lang="nl-BE" sz="1800" b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!</a:t>
            </a:r>
            <a:endParaRPr lang="nl-BE" sz="1800" dirty="0" smtClean="0">
              <a:solidFill>
                <a:schemeClr val="tx1"/>
              </a:solidFill>
              <a:latin typeface="Helvetica" pitchFamily="-112" charset="0"/>
              <a:ea typeface="ＭＳ Ｐゴシック" pitchFamily="34" charset="-128"/>
            </a:endParaRPr>
          </a:p>
          <a:p>
            <a:pPr marL="0" lvl="1" algn="l" eaLnBrk="1" hangingPunct="1"/>
            <a:endParaRPr lang="nl-BE" sz="1400" b="1" dirty="0" smtClean="0">
              <a:solidFill>
                <a:schemeClr val="tx1"/>
              </a:solidFill>
              <a:latin typeface="Helvetica" pitchFamily="-112" charset="0"/>
              <a:ea typeface="ＭＳ Ｐゴシック" pitchFamily="34" charset="-12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" y="1295400"/>
            <a:ext cx="1524000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078" name="TextBox 15"/>
          <p:cNvSpPr txBox="1">
            <a:spLocks noChangeArrowheads="1"/>
          </p:cNvSpPr>
          <p:nvPr/>
        </p:nvSpPr>
        <p:spPr bwMode="auto">
          <a:xfrm>
            <a:off x="1828800" y="685800"/>
            <a:ext cx="497544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 dirty="0">
              <a:solidFill>
                <a:srgbClr val="96BE19"/>
              </a:solidFill>
              <a:latin typeface="Helvetica" pitchFamily="-112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52400" y="125413"/>
          <a:ext cx="1524000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748" name="Document" r:id="rId4" imgW="5182323" imgH="3467584" progId="Word.Document.12">
                  <p:link updateAutomatic="1"/>
                </p:oleObj>
              </mc:Choice>
              <mc:Fallback>
                <p:oleObj name="Document" r:id="rId4" imgW="5182323" imgH="3467584" progId="Word.Document.12">
                  <p:link updateAutomatic="1"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5413"/>
                        <a:ext cx="1524000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 flipV="1">
            <a:off x="1828800" y="1295400"/>
            <a:ext cx="4038600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828800" y="609600"/>
            <a:ext cx="4038600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52400" y="2057400"/>
            <a:ext cx="1524000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082" name="Text Box 11"/>
          <p:cNvSpPr txBox="1">
            <a:spLocks noChangeArrowheads="1"/>
          </p:cNvSpPr>
          <p:nvPr/>
        </p:nvSpPr>
        <p:spPr bwMode="auto">
          <a:xfrm>
            <a:off x="152400" y="1306513"/>
            <a:ext cx="1524000" cy="7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GB" sz="800">
                <a:solidFill>
                  <a:srgbClr val="000000"/>
                </a:solidFill>
                <a:latin typeface="HelveticaNeue-Light" charset="0"/>
              </a:rPr>
              <a:t>Tweekerkenstraat 47 </a:t>
            </a:r>
          </a:p>
          <a:p>
            <a:r>
              <a:rPr lang="en-GB" sz="800">
                <a:solidFill>
                  <a:srgbClr val="000000"/>
                </a:solidFill>
                <a:latin typeface="HelveticaNeue-Light" charset="0"/>
              </a:rPr>
              <a:t>1000 Brussel</a:t>
            </a:r>
          </a:p>
          <a:p>
            <a:r>
              <a:rPr lang="en-GB" sz="800">
                <a:solidFill>
                  <a:srgbClr val="000000"/>
                </a:solidFill>
                <a:latin typeface="HelveticaNeue-Light" charset="0"/>
              </a:rPr>
              <a:t>02/ 325 35 00</a:t>
            </a:r>
          </a:p>
          <a:p>
            <a:r>
              <a:rPr lang="en-GB" sz="800">
                <a:solidFill>
                  <a:srgbClr val="96BD0B"/>
                </a:solidFill>
                <a:latin typeface="HelveticaNeue-Light" charset="0"/>
              </a:rPr>
              <a:t>www.a-m.be</a:t>
            </a:r>
          </a:p>
          <a:p>
            <a:r>
              <a:rPr lang="en-GB" sz="800">
                <a:solidFill>
                  <a:srgbClr val="96BD0B"/>
                </a:solidFill>
                <a:latin typeface="HelveticaNeue-Light" charset="0"/>
              </a:rPr>
              <a:t>secretariaat@a-m.be</a:t>
            </a:r>
            <a:endParaRPr lang="en-GB" sz="800">
              <a:solidFill>
                <a:srgbClr val="000000"/>
              </a:solidFill>
              <a:latin typeface="HelveticaNeue-Light" charset="0"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1828800" y="6490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96BE19"/>
                </a:solidFill>
                <a:latin typeface="Helvetica" pitchFamily="-112" charset="0"/>
              </a:rPr>
              <a:t>Pushing forward workers’ rights</a:t>
            </a:r>
          </a:p>
          <a:p>
            <a:r>
              <a:rPr lang="en-US" b="1" dirty="0" smtClean="0">
                <a:solidFill>
                  <a:srgbClr val="5A1235"/>
                </a:solidFill>
                <a:latin typeface="Helvetica" pitchFamily="-112" charset="0"/>
              </a:rPr>
              <a:t>Example </a:t>
            </a:r>
            <a:r>
              <a:rPr lang="en-US" b="1" dirty="0" err="1" smtClean="0">
                <a:solidFill>
                  <a:srgbClr val="5A1235"/>
                </a:solidFill>
                <a:latin typeface="Helvetica" pitchFamily="-112" charset="0"/>
              </a:rPr>
              <a:t>Arbeid</a:t>
            </a:r>
            <a:r>
              <a:rPr lang="en-US" b="1" dirty="0" smtClean="0">
                <a:solidFill>
                  <a:srgbClr val="5A1235"/>
                </a:solidFill>
                <a:latin typeface="Helvetica" pitchFamily="-112" charset="0"/>
              </a:rPr>
              <a:t> &amp; Milieu</a:t>
            </a:r>
            <a:endParaRPr lang="en-US" b="1" dirty="0">
              <a:solidFill>
                <a:srgbClr val="5A1235"/>
              </a:solidFill>
              <a:latin typeface="Helvetica" pitchFamily="-112" charset="0"/>
            </a:endParaRPr>
          </a:p>
        </p:txBody>
      </p:sp>
      <p:pic>
        <p:nvPicPr>
          <p:cNvPr id="13" name="Afbeelding 12" descr="http://www.a-m.be/uploads/logoacv2_web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 rot="16200000">
            <a:off x="-9237" y="2391061"/>
            <a:ext cx="771525" cy="313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Afbeelding 13" descr="http://www.a-m.be/uploads/logos/abvv_vlaams_logo_web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 rot="16200000">
            <a:off x="-26632" y="3305144"/>
            <a:ext cx="79621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Afbeelding 16" descr="http://www.a-m.be/uploads/logo_groot_aclvb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 rot="16200000">
            <a:off x="123230" y="4165079"/>
            <a:ext cx="45839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Afbeelding 17" descr="http://www.a-m.be/uploads/bblrgb.jpg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 rot="16200000">
            <a:off x="-413198" y="5362753"/>
            <a:ext cx="151220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5976" name="Rectangle 8"/>
          <p:cNvSpPr>
            <a:spLocks noChangeArrowheads="1"/>
          </p:cNvSpPr>
          <p:nvPr/>
        </p:nvSpPr>
        <p:spPr bwMode="auto">
          <a:xfrm>
            <a:off x="5108812" y="6320354"/>
            <a:ext cx="317586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</a:t>
            </a: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ith financial support of the European Commission</a:t>
            </a:r>
            <a:r>
              <a:rPr kumimoji="0" lang="en-GB" sz="1100" b="1" i="0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95975" name="Picture 1" descr="EUflagGi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284680" y="6158353"/>
            <a:ext cx="533876" cy="354711"/>
          </a:xfrm>
          <a:prstGeom prst="rect">
            <a:avLst/>
          </a:prstGeom>
          <a:noFill/>
        </p:spPr>
      </p:pic>
      <p:sp>
        <p:nvSpPr>
          <p:cNvPr id="595977" name="Rectangle 9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Afbeelding 24" descr="C:\Users\Arbeid &amp; Milieu\Desktop\Greening the workplace\Project Greening the Workplace\Logo\Picto Green Workplace_signature_OK.jpg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131397" y="246490"/>
            <a:ext cx="2591544" cy="1060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kstvak 25"/>
          <p:cNvSpPr txBox="1"/>
          <p:nvPr/>
        </p:nvSpPr>
        <p:spPr>
          <a:xfrm>
            <a:off x="1828800" y="1628800"/>
            <a:ext cx="4038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nl-BE" sz="2200" b="1" dirty="0" smtClean="0">
                <a:latin typeface="Helvetica" pitchFamily="-112" charset="0"/>
              </a:rPr>
              <a:t>Case 2: </a:t>
            </a:r>
            <a:r>
              <a:rPr lang="nl-BE" sz="2200" b="1" dirty="0" err="1" smtClean="0">
                <a:latin typeface="Helvetica" pitchFamily="-112" charset="0"/>
              </a:rPr>
              <a:t>Tessenderlo</a:t>
            </a:r>
            <a:r>
              <a:rPr lang="nl-BE" sz="2200" b="1" dirty="0" smtClean="0">
                <a:latin typeface="Helvetica" pitchFamily="-112" charset="0"/>
              </a:rPr>
              <a:t> Group</a:t>
            </a:r>
          </a:p>
        </p:txBody>
      </p:sp>
      <p:sp>
        <p:nvSpPr>
          <p:cNvPr id="20" name="PIJL-OMLAAG 19"/>
          <p:cNvSpPr/>
          <p:nvPr/>
        </p:nvSpPr>
        <p:spPr>
          <a:xfrm>
            <a:off x="4981174" y="4079137"/>
            <a:ext cx="255276" cy="42791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828800" y="2162175"/>
            <a:ext cx="6894141" cy="3936181"/>
          </a:xfrm>
        </p:spPr>
        <p:txBody>
          <a:bodyPr/>
          <a:lstStyle/>
          <a:p>
            <a:pPr marL="0" lvl="1" algn="l" eaLnBrk="1" hangingPunct="1">
              <a:buFont typeface="Wingdings" pitchFamily="2" charset="2"/>
              <a:buChar char="Ø"/>
            </a:pPr>
            <a:r>
              <a:rPr lang="nl-BE" sz="1800" b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nl-BE" sz="1800" b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MORE (PROACTIVE) UNION </a:t>
            </a:r>
            <a:r>
              <a:rPr lang="nl-BE" sz="1800" b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INVOLVEMENT AT AN EARLIER STAGE IS NEEDED IN TRANSITIONS  AT THE COMPANY LEVEL TO MINIMISE THE COSTS OF CHANGE</a:t>
            </a:r>
            <a:endParaRPr lang="nl-BE" sz="1800" dirty="0" smtClean="0">
              <a:solidFill>
                <a:schemeClr val="tx1"/>
              </a:solidFill>
              <a:latin typeface="Helvetica" pitchFamily="-112" charset="0"/>
              <a:ea typeface="ＭＳ Ｐゴシック" pitchFamily="34" charset="-128"/>
            </a:endParaRPr>
          </a:p>
          <a:p>
            <a:pPr marL="0" lvl="1" algn="l" eaLnBrk="1" hangingPunct="1">
              <a:buFont typeface="Wingdings" pitchFamily="2" charset="2"/>
              <a:buChar char="§"/>
            </a:pPr>
            <a:r>
              <a:rPr lang="nl-BE" sz="1800" b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for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workers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involved</a:t>
            </a:r>
            <a:endParaRPr lang="nl-BE" sz="1800" dirty="0" smtClean="0">
              <a:solidFill>
                <a:schemeClr val="tx1"/>
              </a:solidFill>
              <a:latin typeface="Helvetica" pitchFamily="-112" charset="0"/>
              <a:ea typeface="ＭＳ Ｐゴシック" pitchFamily="34" charset="-128"/>
            </a:endParaRPr>
          </a:p>
          <a:p>
            <a:pPr marL="0" lvl="1" algn="l" eaLnBrk="1" hangingPunct="1">
              <a:buFont typeface="Wingdings" pitchFamily="2" charset="2"/>
              <a:buChar char="§"/>
            </a:pP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for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society as a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whole</a:t>
            </a:r>
            <a:endParaRPr lang="nl-BE" sz="1400" b="1" dirty="0" smtClean="0">
              <a:solidFill>
                <a:schemeClr val="tx1"/>
              </a:solidFill>
              <a:latin typeface="Helvetica" pitchFamily="-112" charset="0"/>
              <a:ea typeface="ＭＳ Ｐゴシック" pitchFamily="34" charset="-128"/>
            </a:endParaRPr>
          </a:p>
          <a:p>
            <a:pPr marL="0" lvl="1" algn="l" eaLnBrk="1" hangingPunct="1">
              <a:buFont typeface="Wingdings" pitchFamily="2" charset="2"/>
              <a:buChar char="§"/>
            </a:pPr>
            <a:endParaRPr lang="nl-BE" sz="1400" b="1" dirty="0" smtClean="0">
              <a:solidFill>
                <a:schemeClr val="tx1"/>
              </a:solidFill>
              <a:latin typeface="Helvetica" pitchFamily="-112" charset="0"/>
              <a:ea typeface="ＭＳ Ｐゴシック" pitchFamily="34" charset="-128"/>
            </a:endParaRPr>
          </a:p>
          <a:p>
            <a:pPr marL="0" lvl="1" algn="l" eaLnBrk="1" hangingPunct="1"/>
            <a:r>
              <a:rPr lang="nl-BE" sz="1800" b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Issues </a:t>
            </a:r>
            <a:r>
              <a:rPr lang="nl-BE" sz="1800" b="1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now</a:t>
            </a:r>
            <a:r>
              <a:rPr lang="nl-BE" sz="1800" b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to </a:t>
            </a:r>
            <a:r>
              <a:rPr lang="nl-BE" sz="1800" b="1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be</a:t>
            </a:r>
            <a:r>
              <a:rPr lang="nl-BE" sz="1800" b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nl-BE" sz="1800" b="1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looked</a:t>
            </a:r>
            <a:r>
              <a:rPr lang="nl-BE" sz="1800" b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at </a:t>
            </a:r>
            <a:r>
              <a:rPr lang="nl-BE" sz="1800" b="1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by</a:t>
            </a:r>
            <a:r>
              <a:rPr lang="nl-BE" sz="1800" b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nl-BE" sz="1800" b="1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unions</a:t>
            </a:r>
            <a:r>
              <a:rPr lang="nl-BE" sz="1800" b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at </a:t>
            </a:r>
            <a:r>
              <a:rPr lang="nl-BE" sz="1800" b="1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company</a:t>
            </a:r>
            <a:r>
              <a:rPr lang="nl-BE" sz="1800" b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level:</a:t>
            </a:r>
          </a:p>
          <a:p>
            <a:pPr marL="0" lvl="1" algn="l" eaLnBrk="1" hangingPunct="1">
              <a:buFont typeface="Wingdings" pitchFamily="2" charset="2"/>
              <a:buChar char="§"/>
            </a:pPr>
            <a:r>
              <a:rPr lang="nl-BE" sz="1800" b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how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to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avoid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negative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impact of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changes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on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health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and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safety</a:t>
            </a:r>
            <a:endParaRPr lang="nl-BE" sz="1800" dirty="0" smtClean="0">
              <a:solidFill>
                <a:schemeClr val="tx1"/>
              </a:solidFill>
              <a:latin typeface="Helvetica" pitchFamily="-112" charset="0"/>
              <a:ea typeface="ＭＳ Ｐゴシック" pitchFamily="34" charset="-128"/>
            </a:endParaRPr>
          </a:p>
          <a:p>
            <a:pPr marL="0" lvl="1" algn="l" eaLnBrk="1" hangingPunct="1">
              <a:buFont typeface="Wingdings" pitchFamily="2" charset="2"/>
              <a:buChar char="§"/>
            </a:pP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how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to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retrain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as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much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as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possible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instead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of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fire-and-hire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strategy</a:t>
            </a:r>
            <a:endParaRPr lang="nl-BE" sz="1800" dirty="0" smtClean="0">
              <a:solidFill>
                <a:schemeClr val="tx1"/>
              </a:solidFill>
              <a:latin typeface="Helvetica" pitchFamily="-112" charset="0"/>
              <a:ea typeface="ＭＳ Ｐゴシック" pitchFamily="34" charset="-128"/>
            </a:endParaRPr>
          </a:p>
          <a:p>
            <a:pPr marL="0" lvl="1" algn="l" eaLnBrk="1" hangingPunct="1">
              <a:buFont typeface="Wingdings" pitchFamily="2" charset="2"/>
              <a:buChar char="§"/>
            </a:pP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outplacement  (to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another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job in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another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company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) is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an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option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,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but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not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with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the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worker’s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back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against</a:t>
            </a:r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 the </a:t>
            </a:r>
            <a:r>
              <a:rPr lang="nl-BE" sz="1800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</a:rPr>
              <a:t>wall</a:t>
            </a:r>
            <a:endParaRPr lang="nl-BE" sz="1800" dirty="0" smtClean="0">
              <a:solidFill>
                <a:schemeClr val="tx1"/>
              </a:solidFill>
              <a:latin typeface="Helvetica" pitchFamily="-112" charset="0"/>
              <a:ea typeface="ＭＳ Ｐゴシック" pitchFamily="34" charset="-128"/>
            </a:endParaRPr>
          </a:p>
          <a:p>
            <a:pPr marL="0" lvl="1" algn="l" eaLnBrk="1" hangingPunct="1"/>
            <a:r>
              <a:rPr lang="nl-BE" sz="1800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 </a:t>
            </a:r>
            <a:r>
              <a:rPr lang="nl-BE" sz="1800" b="1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Involve</a:t>
            </a:r>
            <a:r>
              <a:rPr lang="nl-BE" sz="1800" b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</a:t>
            </a:r>
            <a:r>
              <a:rPr lang="nl-BE" sz="1800" b="1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workers</a:t>
            </a:r>
            <a:r>
              <a:rPr lang="nl-BE" sz="1800" b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</a:t>
            </a:r>
            <a:r>
              <a:rPr lang="nl-BE" sz="1800" b="1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through</a:t>
            </a:r>
            <a:r>
              <a:rPr lang="nl-BE" sz="1800" b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</a:t>
            </a:r>
            <a:r>
              <a:rPr lang="nl-BE" sz="1800" b="1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unions</a:t>
            </a:r>
            <a:r>
              <a:rPr lang="nl-BE" sz="1800" b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in </a:t>
            </a:r>
            <a:r>
              <a:rPr lang="nl-BE" sz="1800" b="1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early</a:t>
            </a:r>
            <a:r>
              <a:rPr lang="nl-BE" sz="1800" b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stages of </a:t>
            </a:r>
            <a:r>
              <a:rPr lang="nl-BE" sz="1800" b="1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change</a:t>
            </a:r>
            <a:r>
              <a:rPr lang="nl-BE" sz="1800" b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and do </a:t>
            </a:r>
            <a:r>
              <a:rPr lang="nl-BE" sz="1800" b="1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not</a:t>
            </a:r>
            <a:r>
              <a:rPr lang="nl-BE" sz="1800" b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</a:t>
            </a:r>
            <a:r>
              <a:rPr lang="nl-BE" sz="1800" b="1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await</a:t>
            </a:r>
            <a:r>
              <a:rPr lang="nl-BE" sz="1800" b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the </a:t>
            </a:r>
            <a:r>
              <a:rPr lang="nl-BE" sz="1800" b="1" dirty="0" err="1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crisis-moment</a:t>
            </a:r>
            <a:r>
              <a:rPr lang="nl-BE" sz="1800" b="1" dirty="0" smtClean="0">
                <a:solidFill>
                  <a:schemeClr val="tx1"/>
                </a:solidFill>
                <a:latin typeface="Helvetica" pitchFamily="-11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nl-BE" sz="1800" b="1" dirty="0" smtClean="0">
              <a:solidFill>
                <a:schemeClr val="tx1"/>
              </a:solidFill>
              <a:latin typeface="Helvetica" pitchFamily="-112" charset="0"/>
              <a:ea typeface="ＭＳ Ｐゴシック" pitchFamily="34" charset="-12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" y="1295400"/>
            <a:ext cx="1524000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078" name="TextBox 15"/>
          <p:cNvSpPr txBox="1">
            <a:spLocks noChangeArrowheads="1"/>
          </p:cNvSpPr>
          <p:nvPr/>
        </p:nvSpPr>
        <p:spPr bwMode="auto">
          <a:xfrm>
            <a:off x="1828800" y="685800"/>
            <a:ext cx="497544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 dirty="0">
              <a:solidFill>
                <a:srgbClr val="96BE19"/>
              </a:solidFill>
              <a:latin typeface="Helvetica" pitchFamily="-112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52400" y="125413"/>
          <a:ext cx="1524000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2772" name="Document" r:id="rId4" imgW="5182323" imgH="3467584" progId="Word.Document.12">
                  <p:link updateAutomatic="1"/>
                </p:oleObj>
              </mc:Choice>
              <mc:Fallback>
                <p:oleObj name="Document" r:id="rId4" imgW="5182323" imgH="3467584" progId="Word.Document.12">
                  <p:link updateAutomatic="1"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5413"/>
                        <a:ext cx="1524000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 flipV="1">
            <a:off x="1828800" y="1295400"/>
            <a:ext cx="4038600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828800" y="609600"/>
            <a:ext cx="4038600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52400" y="2057400"/>
            <a:ext cx="1524000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082" name="Text Box 11"/>
          <p:cNvSpPr txBox="1">
            <a:spLocks noChangeArrowheads="1"/>
          </p:cNvSpPr>
          <p:nvPr/>
        </p:nvSpPr>
        <p:spPr bwMode="auto">
          <a:xfrm>
            <a:off x="152400" y="1306513"/>
            <a:ext cx="1524000" cy="7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GB" sz="800">
                <a:solidFill>
                  <a:srgbClr val="000000"/>
                </a:solidFill>
                <a:latin typeface="HelveticaNeue-Light" charset="0"/>
              </a:rPr>
              <a:t>Tweekerkenstraat 47 </a:t>
            </a:r>
          </a:p>
          <a:p>
            <a:r>
              <a:rPr lang="en-GB" sz="800">
                <a:solidFill>
                  <a:srgbClr val="000000"/>
                </a:solidFill>
                <a:latin typeface="HelveticaNeue-Light" charset="0"/>
              </a:rPr>
              <a:t>1000 Brussel</a:t>
            </a:r>
          </a:p>
          <a:p>
            <a:r>
              <a:rPr lang="en-GB" sz="800">
                <a:solidFill>
                  <a:srgbClr val="000000"/>
                </a:solidFill>
                <a:latin typeface="HelveticaNeue-Light" charset="0"/>
              </a:rPr>
              <a:t>02/ 325 35 00</a:t>
            </a:r>
          </a:p>
          <a:p>
            <a:r>
              <a:rPr lang="en-GB" sz="800">
                <a:solidFill>
                  <a:srgbClr val="96BD0B"/>
                </a:solidFill>
                <a:latin typeface="HelveticaNeue-Light" charset="0"/>
              </a:rPr>
              <a:t>www.a-m.be</a:t>
            </a:r>
          </a:p>
          <a:p>
            <a:r>
              <a:rPr lang="en-GB" sz="800">
                <a:solidFill>
                  <a:srgbClr val="96BD0B"/>
                </a:solidFill>
                <a:latin typeface="HelveticaNeue-Light" charset="0"/>
              </a:rPr>
              <a:t>secretariaat@a-m.be</a:t>
            </a:r>
            <a:endParaRPr lang="en-GB" sz="800">
              <a:solidFill>
                <a:srgbClr val="000000"/>
              </a:solidFill>
              <a:latin typeface="HelveticaNeue-Light" charset="0"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1828800" y="6490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96BE19"/>
                </a:solidFill>
                <a:latin typeface="Helvetica" pitchFamily="-112" charset="0"/>
              </a:rPr>
              <a:t>Pushing forward workers’ rights</a:t>
            </a:r>
          </a:p>
          <a:p>
            <a:r>
              <a:rPr lang="en-US" b="1" dirty="0" smtClean="0">
                <a:solidFill>
                  <a:srgbClr val="5A1235"/>
                </a:solidFill>
                <a:latin typeface="Helvetica" pitchFamily="-112" charset="0"/>
              </a:rPr>
              <a:t>Example </a:t>
            </a:r>
            <a:r>
              <a:rPr lang="en-US" b="1" dirty="0" err="1" smtClean="0">
                <a:solidFill>
                  <a:srgbClr val="5A1235"/>
                </a:solidFill>
                <a:latin typeface="Helvetica" pitchFamily="-112" charset="0"/>
              </a:rPr>
              <a:t>Arbeid</a:t>
            </a:r>
            <a:r>
              <a:rPr lang="en-US" b="1" dirty="0" smtClean="0">
                <a:solidFill>
                  <a:srgbClr val="5A1235"/>
                </a:solidFill>
                <a:latin typeface="Helvetica" pitchFamily="-112" charset="0"/>
              </a:rPr>
              <a:t> &amp; Milieu</a:t>
            </a:r>
            <a:endParaRPr lang="en-US" b="1" dirty="0">
              <a:solidFill>
                <a:srgbClr val="5A1235"/>
              </a:solidFill>
              <a:latin typeface="Helvetica" pitchFamily="-112" charset="0"/>
            </a:endParaRPr>
          </a:p>
        </p:txBody>
      </p:sp>
      <p:pic>
        <p:nvPicPr>
          <p:cNvPr id="13" name="Afbeelding 12" descr="http://www.a-m.be/uploads/logoacv2_web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 rot="16200000">
            <a:off x="-9237" y="2391061"/>
            <a:ext cx="771525" cy="313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Afbeelding 13" descr="http://www.a-m.be/uploads/logos/abvv_vlaams_logo_web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 rot="16200000">
            <a:off x="-26632" y="3305144"/>
            <a:ext cx="79621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Afbeelding 16" descr="http://www.a-m.be/uploads/logo_groot_aclvb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 rot="16200000">
            <a:off x="123230" y="4165079"/>
            <a:ext cx="45839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Afbeelding 17" descr="http://www.a-m.be/uploads/bblrgb.jpg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 rot="16200000">
            <a:off x="-413198" y="5362753"/>
            <a:ext cx="151220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5976" name="Rectangle 8"/>
          <p:cNvSpPr>
            <a:spLocks noChangeArrowheads="1"/>
          </p:cNvSpPr>
          <p:nvPr/>
        </p:nvSpPr>
        <p:spPr bwMode="auto">
          <a:xfrm>
            <a:off x="5108812" y="6413420"/>
            <a:ext cx="317586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</a:t>
            </a: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ith financial support of the European Commission</a:t>
            </a:r>
            <a:r>
              <a:rPr kumimoji="0" lang="en-GB" sz="1100" b="1" i="0" u="none" strike="noStrike" cap="none" normalizeH="0" baseline="0" dirty="0" smtClean="0">
                <a:ln>
                  <a:noFill/>
                </a:ln>
                <a:solidFill>
                  <a:srgbClr val="4F62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95975" name="Picture 1" descr="EUflagGi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189065" y="6335708"/>
            <a:ext cx="533876" cy="354711"/>
          </a:xfrm>
          <a:prstGeom prst="rect">
            <a:avLst/>
          </a:prstGeom>
          <a:noFill/>
        </p:spPr>
      </p:pic>
      <p:sp>
        <p:nvSpPr>
          <p:cNvPr id="595977" name="Rectangle 9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Afbeelding 24" descr="C:\Users\Arbeid &amp; Milieu\Desktop\Greening the workplace\Project Greening the Workplace\Logo\Picto Green Workplace_signature_OK.jpg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131397" y="246490"/>
            <a:ext cx="2591544" cy="1060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kstvak 25"/>
          <p:cNvSpPr txBox="1"/>
          <p:nvPr/>
        </p:nvSpPr>
        <p:spPr>
          <a:xfrm>
            <a:off x="1828800" y="1628800"/>
            <a:ext cx="4038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nl-BE" sz="2200" b="1" dirty="0" smtClean="0">
                <a:latin typeface="Helvetica" pitchFamily="-112" charset="0"/>
              </a:rPr>
              <a:t>Case 2: </a:t>
            </a:r>
            <a:r>
              <a:rPr lang="nl-BE" sz="2200" b="1" dirty="0" err="1" smtClean="0">
                <a:latin typeface="Helvetica" pitchFamily="-112" charset="0"/>
              </a:rPr>
              <a:t>Tessenderlo</a:t>
            </a:r>
            <a:r>
              <a:rPr lang="nl-BE" sz="2200" b="1" dirty="0" smtClean="0">
                <a:latin typeface="Helvetica" pitchFamily="-112" charset="0"/>
              </a:rPr>
              <a:t> Group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5729</TotalTime>
  <Words>759</Words>
  <Application>Microsoft Office PowerPoint</Application>
  <PresentationFormat>On-screen Show (4:3)</PresentationFormat>
  <Paragraphs>125</Paragraphs>
  <Slides>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6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Office Theme</vt:lpstr>
      <vt:lpstr>???</vt:lpstr>
      <vt:lpstr>???</vt:lpstr>
      <vt:lpstr>???</vt:lpstr>
      <vt:lpstr>???</vt:lpstr>
      <vt:lpstr>???</vt:lpstr>
      <vt:lpstr>???</vt:lpstr>
      <vt:lpstr>    Pushing forward workers’ rights to put Just Transition into action at the workplace and achieve EU targets.  Example Arbeid &amp; Milieu: Umicore &lt; &gt; Tessenderlo Group   Jorre Van Damme | coördinator | Arbeid &amp; Milieu vzw | Flanders, Belgium  e-mail: jorre.van.damme@a-m.be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Wannes</dc:creator>
  <cp:lastModifiedBy>ktrevayne</cp:lastModifiedBy>
  <cp:revision>834</cp:revision>
  <dcterms:created xsi:type="dcterms:W3CDTF">2010-05-26T06:55:02Z</dcterms:created>
  <dcterms:modified xsi:type="dcterms:W3CDTF">2012-10-08T09:29:38Z</dcterms:modified>
</cp:coreProperties>
</file>